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73"/>
  </p:notesMasterIdLst>
  <p:sldIdLst>
    <p:sldId id="266" r:id="rId3"/>
    <p:sldId id="501" r:id="rId4"/>
    <p:sldId id="462" r:id="rId5"/>
    <p:sldId id="505" r:id="rId6"/>
    <p:sldId id="571" r:id="rId7"/>
    <p:sldId id="585" r:id="rId8"/>
    <p:sldId id="257" r:id="rId9"/>
    <p:sldId id="465" r:id="rId10"/>
    <p:sldId id="545" r:id="rId11"/>
    <p:sldId id="415" r:id="rId12"/>
    <p:sldId id="469" r:id="rId13"/>
    <p:sldId id="508" r:id="rId14"/>
    <p:sldId id="466" r:id="rId15"/>
    <p:sldId id="467" r:id="rId16"/>
    <p:sldId id="468" r:id="rId17"/>
    <p:sldId id="470" r:id="rId18"/>
    <p:sldId id="509" r:id="rId19"/>
    <p:sldId id="510" r:id="rId20"/>
    <p:sldId id="484" r:id="rId21"/>
    <p:sldId id="487" r:id="rId22"/>
    <p:sldId id="544" r:id="rId23"/>
    <p:sldId id="511" r:id="rId24"/>
    <p:sldId id="491" r:id="rId25"/>
    <p:sldId id="551" r:id="rId26"/>
    <p:sldId id="488" r:id="rId27"/>
    <p:sldId id="529" r:id="rId28"/>
    <p:sldId id="530" r:id="rId29"/>
    <p:sldId id="531" r:id="rId30"/>
    <p:sldId id="489" r:id="rId31"/>
    <p:sldId id="391" r:id="rId32"/>
    <p:sldId id="494" r:id="rId33"/>
    <p:sldId id="552" r:id="rId34"/>
    <p:sldId id="514" r:id="rId35"/>
    <p:sldId id="517" r:id="rId36"/>
    <p:sldId id="519" r:id="rId37"/>
    <p:sldId id="518" r:id="rId38"/>
    <p:sldId id="553" r:id="rId39"/>
    <p:sldId id="555" r:id="rId40"/>
    <p:sldId id="464" r:id="rId41"/>
    <p:sldId id="578" r:id="rId42"/>
    <p:sldId id="579" r:id="rId43"/>
    <p:sldId id="477" r:id="rId44"/>
    <p:sldId id="507" r:id="rId45"/>
    <p:sldId id="580" r:id="rId46"/>
    <p:sldId id="588" r:id="rId47"/>
    <p:sldId id="589" r:id="rId48"/>
    <p:sldId id="587" r:id="rId49"/>
    <p:sldId id="493" r:id="rId50"/>
    <p:sldId id="267" r:id="rId51"/>
    <p:sldId id="546" r:id="rId52"/>
    <p:sldId id="583" r:id="rId53"/>
    <p:sldId id="584" r:id="rId54"/>
    <p:sldId id="574" r:id="rId55"/>
    <p:sldId id="577" r:id="rId56"/>
    <p:sldId id="497" r:id="rId57"/>
    <p:sldId id="520" r:id="rId58"/>
    <p:sldId id="525" r:id="rId59"/>
    <p:sldId id="499" r:id="rId60"/>
    <p:sldId id="521" r:id="rId61"/>
    <p:sldId id="586" r:id="rId62"/>
    <p:sldId id="536" r:id="rId63"/>
    <p:sldId id="581" r:id="rId64"/>
    <p:sldId id="533" r:id="rId65"/>
    <p:sldId id="534" r:id="rId66"/>
    <p:sldId id="538" r:id="rId67"/>
    <p:sldId id="539" r:id="rId68"/>
    <p:sldId id="540" r:id="rId69"/>
    <p:sldId id="549" r:id="rId70"/>
    <p:sldId id="542" r:id="rId71"/>
    <p:sldId id="55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FF81"/>
    <a:srgbClr val="7BFF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4F5FC6-50B6-428A-8A92-9B84B81D287C}" v="36" dt="2023-04-17T22:04:54.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70" d="100"/>
          <a:sy n="70" d="100"/>
        </p:scale>
        <p:origin x="532" y="32"/>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Tien Anh Quach" userId="34a3406b-139d-4a2f-9ea0-99fc6d36c933" providerId="ADAL" clId="{FF4F5FC6-50B6-428A-8A92-9B84B81D287C}"/>
    <pc:docChg chg="undo custSel addSld delSld modSld sldOrd">
      <pc:chgData name="Nguyen Tien Anh Quach" userId="34a3406b-139d-4a2f-9ea0-99fc6d36c933" providerId="ADAL" clId="{FF4F5FC6-50B6-428A-8A92-9B84B81D287C}" dt="2023-04-17T22:04:54.462" v="159"/>
      <pc:docMkLst>
        <pc:docMk/>
      </pc:docMkLst>
      <pc:sldChg chg="del">
        <pc:chgData name="Nguyen Tien Anh Quach" userId="34a3406b-139d-4a2f-9ea0-99fc6d36c933" providerId="ADAL" clId="{FF4F5FC6-50B6-428A-8A92-9B84B81D287C}" dt="2023-04-17T21:29:00.926" v="95" actId="47"/>
        <pc:sldMkLst>
          <pc:docMk/>
          <pc:sldMk cId="1508951379" sldId="320"/>
        </pc:sldMkLst>
      </pc:sldChg>
      <pc:sldChg chg="modSp mod">
        <pc:chgData name="Nguyen Tien Anh Quach" userId="34a3406b-139d-4a2f-9ea0-99fc6d36c933" providerId="ADAL" clId="{FF4F5FC6-50B6-428A-8A92-9B84B81D287C}" dt="2023-04-17T21:09:51.939" v="63" actId="20577"/>
        <pc:sldMkLst>
          <pc:docMk/>
          <pc:sldMk cId="759273839" sldId="391"/>
        </pc:sldMkLst>
        <pc:spChg chg="mod">
          <ac:chgData name="Nguyen Tien Anh Quach" userId="34a3406b-139d-4a2f-9ea0-99fc6d36c933" providerId="ADAL" clId="{FF4F5FC6-50B6-428A-8A92-9B84B81D287C}" dt="2023-04-17T21:09:51.939" v="63" actId="20577"/>
          <ac:spMkLst>
            <pc:docMk/>
            <pc:sldMk cId="759273839" sldId="391"/>
            <ac:spMk id="6" creationId="{CD2695F0-EDBC-F8ED-5FDB-7CD26EA43723}"/>
          </ac:spMkLst>
        </pc:spChg>
      </pc:sldChg>
      <pc:sldChg chg="ord">
        <pc:chgData name="Nguyen Tien Anh Quach" userId="34a3406b-139d-4a2f-9ea0-99fc6d36c933" providerId="ADAL" clId="{FF4F5FC6-50B6-428A-8A92-9B84B81D287C}" dt="2023-04-17T20:53:54.189" v="4"/>
        <pc:sldMkLst>
          <pc:docMk/>
          <pc:sldMk cId="564315374" sldId="415"/>
        </pc:sldMkLst>
      </pc:sldChg>
      <pc:sldChg chg="addSp modSp mod">
        <pc:chgData name="Nguyen Tien Anh Quach" userId="34a3406b-139d-4a2f-9ea0-99fc6d36c933" providerId="ADAL" clId="{FF4F5FC6-50B6-428A-8A92-9B84B81D287C}" dt="2023-04-17T22:04:41.253" v="155" actId="1582"/>
        <pc:sldMkLst>
          <pc:docMk/>
          <pc:sldMk cId="1673787595" sldId="470"/>
        </pc:sldMkLst>
        <pc:spChg chg="add mod">
          <ac:chgData name="Nguyen Tien Anh Quach" userId="34a3406b-139d-4a2f-9ea0-99fc6d36c933" providerId="ADAL" clId="{FF4F5FC6-50B6-428A-8A92-9B84B81D287C}" dt="2023-04-17T22:04:32.811" v="154" actId="20577"/>
          <ac:spMkLst>
            <pc:docMk/>
            <pc:sldMk cId="1673787595" sldId="470"/>
            <ac:spMk id="2" creationId="{8AC9204D-0EF2-549D-3542-968E7BAFD218}"/>
          </ac:spMkLst>
        </pc:spChg>
        <pc:spChg chg="mod">
          <ac:chgData name="Nguyen Tien Anh Quach" userId="34a3406b-139d-4a2f-9ea0-99fc6d36c933" providerId="ADAL" clId="{FF4F5FC6-50B6-428A-8A92-9B84B81D287C}" dt="2023-04-17T22:03:54.632" v="145" actId="1076"/>
          <ac:spMkLst>
            <pc:docMk/>
            <pc:sldMk cId="1673787595" sldId="470"/>
            <ac:spMk id="24" creationId="{EEE7274C-3AA6-A4F6-6822-5AB9C1543A0D}"/>
          </ac:spMkLst>
        </pc:spChg>
        <pc:spChg chg="mod">
          <ac:chgData name="Nguyen Tien Anh Quach" userId="34a3406b-139d-4a2f-9ea0-99fc6d36c933" providerId="ADAL" clId="{FF4F5FC6-50B6-428A-8A92-9B84B81D287C}" dt="2023-04-17T21:58:18.383" v="115" actId="1076"/>
          <ac:spMkLst>
            <pc:docMk/>
            <pc:sldMk cId="1673787595" sldId="470"/>
            <ac:spMk id="28" creationId="{01013711-1C93-531D-0456-4D2EBAF49B03}"/>
          </ac:spMkLst>
        </pc:spChg>
        <pc:spChg chg="mod">
          <ac:chgData name="Nguyen Tien Anh Quach" userId="34a3406b-139d-4a2f-9ea0-99fc6d36c933" providerId="ADAL" clId="{FF4F5FC6-50B6-428A-8A92-9B84B81D287C}" dt="2023-04-17T21:56:47.160" v="102" actId="14100"/>
          <ac:spMkLst>
            <pc:docMk/>
            <pc:sldMk cId="1673787595" sldId="470"/>
            <ac:spMk id="29" creationId="{34B9174C-A90D-8EB8-6018-CB58B7EC1C19}"/>
          </ac:spMkLst>
        </pc:spChg>
        <pc:spChg chg="mod">
          <ac:chgData name="Nguyen Tien Anh Quach" userId="34a3406b-139d-4a2f-9ea0-99fc6d36c933" providerId="ADAL" clId="{FF4F5FC6-50B6-428A-8A92-9B84B81D287C}" dt="2023-04-17T21:58:17.821" v="114" actId="14100"/>
          <ac:spMkLst>
            <pc:docMk/>
            <pc:sldMk cId="1673787595" sldId="470"/>
            <ac:spMk id="30" creationId="{5F8E231F-E33D-D69E-8C7C-E57AA5EEA01E}"/>
          </ac:spMkLst>
        </pc:spChg>
        <pc:spChg chg="mod">
          <ac:chgData name="Nguyen Tien Anh Quach" userId="34a3406b-139d-4a2f-9ea0-99fc6d36c933" providerId="ADAL" clId="{FF4F5FC6-50B6-428A-8A92-9B84B81D287C}" dt="2023-04-17T21:57:11.072" v="106" actId="14100"/>
          <ac:spMkLst>
            <pc:docMk/>
            <pc:sldMk cId="1673787595" sldId="470"/>
            <ac:spMk id="31" creationId="{3AF319A4-8A70-3564-DC4B-F1FA9E960DF1}"/>
          </ac:spMkLst>
        </pc:spChg>
        <pc:spChg chg="mod">
          <ac:chgData name="Nguyen Tien Anh Quach" userId="34a3406b-139d-4a2f-9ea0-99fc6d36c933" providerId="ADAL" clId="{FF4F5FC6-50B6-428A-8A92-9B84B81D287C}" dt="2023-04-17T21:57:08.568" v="105" actId="14100"/>
          <ac:spMkLst>
            <pc:docMk/>
            <pc:sldMk cId="1673787595" sldId="470"/>
            <ac:spMk id="32" creationId="{2F63EBE5-E3CC-A1F9-9780-3DD35737D179}"/>
          </ac:spMkLst>
        </pc:spChg>
        <pc:spChg chg="mod">
          <ac:chgData name="Nguyen Tien Anh Quach" userId="34a3406b-139d-4a2f-9ea0-99fc6d36c933" providerId="ADAL" clId="{FF4F5FC6-50B6-428A-8A92-9B84B81D287C}" dt="2023-04-17T21:57:13.257" v="107" actId="14100"/>
          <ac:spMkLst>
            <pc:docMk/>
            <pc:sldMk cId="1673787595" sldId="470"/>
            <ac:spMk id="33" creationId="{FED774D5-1D43-0C39-D64B-BBA2C71B31B4}"/>
          </ac:spMkLst>
        </pc:spChg>
        <pc:cxnChg chg="mod">
          <ac:chgData name="Nguyen Tien Anh Quach" userId="34a3406b-139d-4a2f-9ea0-99fc6d36c933" providerId="ADAL" clId="{FF4F5FC6-50B6-428A-8A92-9B84B81D287C}" dt="2023-04-17T22:04:41.253" v="155" actId="1582"/>
          <ac:cxnSpMkLst>
            <pc:docMk/>
            <pc:sldMk cId="1673787595" sldId="470"/>
            <ac:cxnSpMk id="25" creationId="{B742874D-D80C-4D5E-88FB-F6A0A4E98EF5}"/>
          </ac:cxnSpMkLst>
        </pc:cxnChg>
      </pc:sldChg>
      <pc:sldChg chg="del">
        <pc:chgData name="Nguyen Tien Anh Quach" userId="34a3406b-139d-4a2f-9ea0-99fc6d36c933" providerId="ADAL" clId="{FF4F5FC6-50B6-428A-8A92-9B84B81D287C}" dt="2023-04-17T21:29:44.216" v="98" actId="47"/>
        <pc:sldMkLst>
          <pc:docMk/>
          <pc:sldMk cId="2287149985" sldId="495"/>
        </pc:sldMkLst>
      </pc:sldChg>
      <pc:sldChg chg="ord">
        <pc:chgData name="Nguyen Tien Anh Quach" userId="34a3406b-139d-4a2f-9ea0-99fc6d36c933" providerId="ADAL" clId="{FF4F5FC6-50B6-428A-8A92-9B84B81D287C}" dt="2023-04-17T21:29:32.307" v="97"/>
        <pc:sldMkLst>
          <pc:docMk/>
          <pc:sldMk cId="1647885477" sldId="497"/>
        </pc:sldMkLst>
      </pc:sldChg>
      <pc:sldChg chg="modSp mod">
        <pc:chgData name="Nguyen Tien Anh Quach" userId="34a3406b-139d-4a2f-9ea0-99fc6d36c933" providerId="ADAL" clId="{FF4F5FC6-50B6-428A-8A92-9B84B81D287C}" dt="2023-04-17T21:18:24.698" v="94" actId="20577"/>
        <pc:sldMkLst>
          <pc:docMk/>
          <pc:sldMk cId="2885753566" sldId="505"/>
        </pc:sldMkLst>
        <pc:spChg chg="mod">
          <ac:chgData name="Nguyen Tien Anh Quach" userId="34a3406b-139d-4a2f-9ea0-99fc6d36c933" providerId="ADAL" clId="{FF4F5FC6-50B6-428A-8A92-9B84B81D287C}" dt="2023-04-17T21:18:24.698" v="94" actId="20577"/>
          <ac:spMkLst>
            <pc:docMk/>
            <pc:sldMk cId="2885753566" sldId="505"/>
            <ac:spMk id="7" creationId="{F9B1027C-4E46-50AE-15F9-671BFB2C6F71}"/>
          </ac:spMkLst>
        </pc:spChg>
        <pc:picChg chg="mod">
          <ac:chgData name="Nguyen Tien Anh Quach" userId="34a3406b-139d-4a2f-9ea0-99fc6d36c933" providerId="ADAL" clId="{FF4F5FC6-50B6-428A-8A92-9B84B81D287C}" dt="2023-04-17T21:18:00.573" v="81" actId="14100"/>
          <ac:picMkLst>
            <pc:docMk/>
            <pc:sldMk cId="2885753566" sldId="505"/>
            <ac:picMk id="10" creationId="{01114690-D8D7-3D0B-4387-D7A009537481}"/>
          </ac:picMkLst>
        </pc:picChg>
      </pc:sldChg>
      <pc:sldChg chg="addSp delSp modSp mod">
        <pc:chgData name="Nguyen Tien Anh Quach" userId="34a3406b-139d-4a2f-9ea0-99fc6d36c933" providerId="ADAL" clId="{FF4F5FC6-50B6-428A-8A92-9B84B81D287C}" dt="2023-04-17T22:04:50.628" v="157"/>
        <pc:sldMkLst>
          <pc:docMk/>
          <pc:sldMk cId="913179424" sldId="509"/>
        </pc:sldMkLst>
        <pc:spChg chg="del">
          <ac:chgData name="Nguyen Tien Anh Quach" userId="34a3406b-139d-4a2f-9ea0-99fc6d36c933" providerId="ADAL" clId="{FF4F5FC6-50B6-428A-8A92-9B84B81D287C}" dt="2023-04-17T22:04:50.340" v="156" actId="478"/>
          <ac:spMkLst>
            <pc:docMk/>
            <pc:sldMk cId="913179424" sldId="509"/>
            <ac:spMk id="2" creationId="{118E6B62-64C3-9983-BB43-B28D4B136014}"/>
          </ac:spMkLst>
        </pc:spChg>
        <pc:spChg chg="del mod">
          <ac:chgData name="Nguyen Tien Anh Quach" userId="34a3406b-139d-4a2f-9ea0-99fc6d36c933" providerId="ADAL" clId="{FF4F5FC6-50B6-428A-8A92-9B84B81D287C}" dt="2023-04-17T21:59:05.632" v="116" actId="478"/>
          <ac:spMkLst>
            <pc:docMk/>
            <pc:sldMk cId="913179424" sldId="509"/>
            <ac:spMk id="4" creationId="{B0AF4FB2-BE4B-F9E8-3C24-B4D604E6B65E}"/>
          </ac:spMkLst>
        </pc:spChg>
        <pc:spChg chg="del mod">
          <ac:chgData name="Nguyen Tien Anh Quach" userId="34a3406b-139d-4a2f-9ea0-99fc6d36c933" providerId="ADAL" clId="{FF4F5FC6-50B6-428A-8A92-9B84B81D287C}" dt="2023-04-17T21:59:05.632" v="116" actId="478"/>
          <ac:spMkLst>
            <pc:docMk/>
            <pc:sldMk cId="913179424" sldId="509"/>
            <ac:spMk id="5" creationId="{67EEF775-A5FE-8B4B-5DE2-AA8D1CB1DE9E}"/>
          </ac:spMkLst>
        </pc:spChg>
        <pc:spChg chg="del mod">
          <ac:chgData name="Nguyen Tien Anh Quach" userId="34a3406b-139d-4a2f-9ea0-99fc6d36c933" providerId="ADAL" clId="{FF4F5FC6-50B6-428A-8A92-9B84B81D287C}" dt="2023-04-17T21:59:05.632" v="116" actId="478"/>
          <ac:spMkLst>
            <pc:docMk/>
            <pc:sldMk cId="913179424" sldId="509"/>
            <ac:spMk id="6" creationId="{7FBE55F3-D5FC-01F7-ACAC-58EE1E0EE2E7}"/>
          </ac:spMkLst>
        </pc:spChg>
        <pc:spChg chg="del mod">
          <ac:chgData name="Nguyen Tien Anh Quach" userId="34a3406b-139d-4a2f-9ea0-99fc6d36c933" providerId="ADAL" clId="{FF4F5FC6-50B6-428A-8A92-9B84B81D287C}" dt="2023-04-17T21:59:05.632" v="116" actId="478"/>
          <ac:spMkLst>
            <pc:docMk/>
            <pc:sldMk cId="913179424" sldId="509"/>
            <ac:spMk id="7" creationId="{6DA672F6-63B8-AED4-4753-D8C7091F8CC7}"/>
          </ac:spMkLst>
        </pc:spChg>
        <pc:spChg chg="del mod">
          <ac:chgData name="Nguyen Tien Anh Quach" userId="34a3406b-139d-4a2f-9ea0-99fc6d36c933" providerId="ADAL" clId="{FF4F5FC6-50B6-428A-8A92-9B84B81D287C}" dt="2023-04-17T21:59:05.632" v="116" actId="478"/>
          <ac:spMkLst>
            <pc:docMk/>
            <pc:sldMk cId="913179424" sldId="509"/>
            <ac:spMk id="9" creationId="{8B6978F4-1267-CA51-CC58-6545E99F2168}"/>
          </ac:spMkLst>
        </pc:spChg>
        <pc:spChg chg="del mod topLvl">
          <ac:chgData name="Nguyen Tien Anh Quach" userId="34a3406b-139d-4a2f-9ea0-99fc6d36c933" providerId="ADAL" clId="{FF4F5FC6-50B6-428A-8A92-9B84B81D287C}" dt="2023-04-17T21:59:05.632" v="116" actId="478"/>
          <ac:spMkLst>
            <pc:docMk/>
            <pc:sldMk cId="913179424" sldId="509"/>
            <ac:spMk id="10" creationId="{A0F78477-7026-DA54-D325-34A23F8ACD00}"/>
          </ac:spMkLst>
        </pc:spChg>
        <pc:spChg chg="add mod">
          <ac:chgData name="Nguyen Tien Anh Quach" userId="34a3406b-139d-4a2f-9ea0-99fc6d36c933" providerId="ADAL" clId="{FF4F5FC6-50B6-428A-8A92-9B84B81D287C}" dt="2023-04-17T21:59:06.180" v="117"/>
          <ac:spMkLst>
            <pc:docMk/>
            <pc:sldMk cId="913179424" sldId="509"/>
            <ac:spMk id="14" creationId="{04DE8C47-87F9-92F5-33DC-692A91301FC1}"/>
          </ac:spMkLst>
        </pc:spChg>
        <pc:spChg chg="add mod">
          <ac:chgData name="Nguyen Tien Anh Quach" userId="34a3406b-139d-4a2f-9ea0-99fc6d36c933" providerId="ADAL" clId="{FF4F5FC6-50B6-428A-8A92-9B84B81D287C}" dt="2023-04-17T21:59:06.180" v="117"/>
          <ac:spMkLst>
            <pc:docMk/>
            <pc:sldMk cId="913179424" sldId="509"/>
            <ac:spMk id="15" creationId="{850AAF64-B7FA-2890-839C-D94461DC753E}"/>
          </ac:spMkLst>
        </pc:spChg>
        <pc:spChg chg="add mod">
          <ac:chgData name="Nguyen Tien Anh Quach" userId="34a3406b-139d-4a2f-9ea0-99fc6d36c933" providerId="ADAL" clId="{FF4F5FC6-50B6-428A-8A92-9B84B81D287C}" dt="2023-04-17T21:59:06.180" v="117"/>
          <ac:spMkLst>
            <pc:docMk/>
            <pc:sldMk cId="913179424" sldId="509"/>
            <ac:spMk id="16" creationId="{D269F0AB-B6F5-FD6C-23EE-E74ABEF1A366}"/>
          </ac:spMkLst>
        </pc:spChg>
        <pc:spChg chg="add mod">
          <ac:chgData name="Nguyen Tien Anh Quach" userId="34a3406b-139d-4a2f-9ea0-99fc6d36c933" providerId="ADAL" clId="{FF4F5FC6-50B6-428A-8A92-9B84B81D287C}" dt="2023-04-17T21:59:06.180" v="117"/>
          <ac:spMkLst>
            <pc:docMk/>
            <pc:sldMk cId="913179424" sldId="509"/>
            <ac:spMk id="17" creationId="{AE8B2721-83B4-0137-EDEA-C74D58C0C9B9}"/>
          </ac:spMkLst>
        </pc:spChg>
        <pc:spChg chg="add mod">
          <ac:chgData name="Nguyen Tien Anh Quach" userId="34a3406b-139d-4a2f-9ea0-99fc6d36c933" providerId="ADAL" clId="{FF4F5FC6-50B6-428A-8A92-9B84B81D287C}" dt="2023-04-17T21:59:06.180" v="117"/>
          <ac:spMkLst>
            <pc:docMk/>
            <pc:sldMk cId="913179424" sldId="509"/>
            <ac:spMk id="18" creationId="{C45D92C6-F2A8-984B-9318-1B9EA95AB789}"/>
          </ac:spMkLst>
        </pc:spChg>
        <pc:spChg chg="add mod">
          <ac:chgData name="Nguyen Tien Anh Quach" userId="34a3406b-139d-4a2f-9ea0-99fc6d36c933" providerId="ADAL" clId="{FF4F5FC6-50B6-428A-8A92-9B84B81D287C}" dt="2023-04-17T21:59:06.180" v="117"/>
          <ac:spMkLst>
            <pc:docMk/>
            <pc:sldMk cId="913179424" sldId="509"/>
            <ac:spMk id="19" creationId="{B962680A-D715-F714-EF66-3DBFB475FEF0}"/>
          </ac:spMkLst>
        </pc:spChg>
        <pc:spChg chg="add mod">
          <ac:chgData name="Nguyen Tien Anh Quach" userId="34a3406b-139d-4a2f-9ea0-99fc6d36c933" providerId="ADAL" clId="{FF4F5FC6-50B6-428A-8A92-9B84B81D287C}" dt="2023-04-17T22:04:50.628" v="157"/>
          <ac:spMkLst>
            <pc:docMk/>
            <pc:sldMk cId="913179424" sldId="509"/>
            <ac:spMk id="20" creationId="{4C6BCFCE-49C1-C836-8929-C345DCA7A392}"/>
          </ac:spMkLst>
        </pc:spChg>
        <pc:spChg chg="add mod">
          <ac:chgData name="Nguyen Tien Anh Quach" userId="34a3406b-139d-4a2f-9ea0-99fc6d36c933" providerId="ADAL" clId="{FF4F5FC6-50B6-428A-8A92-9B84B81D287C}" dt="2023-04-17T22:04:50.628" v="157"/>
          <ac:spMkLst>
            <pc:docMk/>
            <pc:sldMk cId="913179424" sldId="509"/>
            <ac:spMk id="22" creationId="{8FA2A466-341F-B743-F577-77E543A5FB45}"/>
          </ac:spMkLst>
        </pc:spChg>
        <pc:grpChg chg="del">
          <ac:chgData name="Nguyen Tien Anh Quach" userId="34a3406b-139d-4a2f-9ea0-99fc6d36c933" providerId="ADAL" clId="{FF4F5FC6-50B6-428A-8A92-9B84B81D287C}" dt="2023-04-17T21:59:05.632" v="116" actId="478"/>
          <ac:grpSpMkLst>
            <pc:docMk/>
            <pc:sldMk cId="913179424" sldId="509"/>
            <ac:grpSpMk id="12" creationId="{6B45489D-6B46-FC1C-E61F-3664F86267D9}"/>
          </ac:grpSpMkLst>
        </pc:grpChg>
        <pc:picChg chg="topLvl">
          <ac:chgData name="Nguyen Tien Anh Quach" userId="34a3406b-139d-4a2f-9ea0-99fc6d36c933" providerId="ADAL" clId="{FF4F5FC6-50B6-428A-8A92-9B84B81D287C}" dt="2023-04-17T21:59:05.632" v="116" actId="478"/>
          <ac:picMkLst>
            <pc:docMk/>
            <pc:sldMk cId="913179424" sldId="509"/>
            <ac:picMk id="13" creationId="{9AC6E89D-EC38-E535-A591-73A28B4AA9EE}"/>
          </ac:picMkLst>
        </pc:picChg>
        <pc:cxnChg chg="del">
          <ac:chgData name="Nguyen Tien Anh Quach" userId="34a3406b-139d-4a2f-9ea0-99fc6d36c933" providerId="ADAL" clId="{FF4F5FC6-50B6-428A-8A92-9B84B81D287C}" dt="2023-04-17T22:04:50.340" v="156" actId="478"/>
          <ac:cxnSpMkLst>
            <pc:docMk/>
            <pc:sldMk cId="913179424" sldId="509"/>
            <ac:cxnSpMk id="3" creationId="{23CBD86E-D735-E557-4794-E46E9C10360B}"/>
          </ac:cxnSpMkLst>
        </pc:cxnChg>
        <pc:cxnChg chg="add mod">
          <ac:chgData name="Nguyen Tien Anh Quach" userId="34a3406b-139d-4a2f-9ea0-99fc6d36c933" providerId="ADAL" clId="{FF4F5FC6-50B6-428A-8A92-9B84B81D287C}" dt="2023-04-17T22:04:50.628" v="157"/>
          <ac:cxnSpMkLst>
            <pc:docMk/>
            <pc:sldMk cId="913179424" sldId="509"/>
            <ac:cxnSpMk id="21" creationId="{7FA22A78-C57E-E56E-C3B7-B7CB993C052E}"/>
          </ac:cxnSpMkLst>
        </pc:cxnChg>
      </pc:sldChg>
      <pc:sldChg chg="addSp delSp modSp mod">
        <pc:chgData name="Nguyen Tien Anh Quach" userId="34a3406b-139d-4a2f-9ea0-99fc6d36c933" providerId="ADAL" clId="{FF4F5FC6-50B6-428A-8A92-9B84B81D287C}" dt="2023-04-17T22:04:54.462" v="159"/>
        <pc:sldMkLst>
          <pc:docMk/>
          <pc:sldMk cId="668838506" sldId="510"/>
        </pc:sldMkLst>
        <pc:spChg chg="add mod">
          <ac:chgData name="Nguyen Tien Anh Quach" userId="34a3406b-139d-4a2f-9ea0-99fc6d36c933" providerId="ADAL" clId="{FF4F5FC6-50B6-428A-8A92-9B84B81D287C}" dt="2023-04-17T21:59:14.813" v="119"/>
          <ac:spMkLst>
            <pc:docMk/>
            <pc:sldMk cId="668838506" sldId="510"/>
            <ac:spMk id="2" creationId="{92439F8A-4C66-EC06-DE5F-CA9E72A10457}"/>
          </ac:spMkLst>
        </pc:spChg>
        <pc:spChg chg="add mod">
          <ac:chgData name="Nguyen Tien Anh Quach" userId="34a3406b-139d-4a2f-9ea0-99fc6d36c933" providerId="ADAL" clId="{FF4F5FC6-50B6-428A-8A92-9B84B81D287C}" dt="2023-04-17T21:59:14.813" v="119"/>
          <ac:spMkLst>
            <pc:docMk/>
            <pc:sldMk cId="668838506" sldId="510"/>
            <ac:spMk id="3" creationId="{098244F9-48EE-FAF5-54FB-830B1CFA81AE}"/>
          </ac:spMkLst>
        </pc:spChg>
        <pc:spChg chg="add mod">
          <ac:chgData name="Nguyen Tien Anh Quach" userId="34a3406b-139d-4a2f-9ea0-99fc6d36c933" providerId="ADAL" clId="{FF4F5FC6-50B6-428A-8A92-9B84B81D287C}" dt="2023-04-17T21:59:14.813" v="119"/>
          <ac:spMkLst>
            <pc:docMk/>
            <pc:sldMk cId="668838506" sldId="510"/>
            <ac:spMk id="4" creationId="{806F3C1C-D6ED-06A1-8615-55215CE2F1E5}"/>
          </ac:spMkLst>
        </pc:spChg>
        <pc:spChg chg="add mod">
          <ac:chgData name="Nguyen Tien Anh Quach" userId="34a3406b-139d-4a2f-9ea0-99fc6d36c933" providerId="ADAL" clId="{FF4F5FC6-50B6-428A-8A92-9B84B81D287C}" dt="2023-04-17T21:59:14.813" v="119"/>
          <ac:spMkLst>
            <pc:docMk/>
            <pc:sldMk cId="668838506" sldId="510"/>
            <ac:spMk id="5" creationId="{CEEE729E-AB9D-E032-7210-55E4789A9204}"/>
          </ac:spMkLst>
        </pc:spChg>
        <pc:spChg chg="add mod">
          <ac:chgData name="Nguyen Tien Anh Quach" userId="34a3406b-139d-4a2f-9ea0-99fc6d36c933" providerId="ADAL" clId="{FF4F5FC6-50B6-428A-8A92-9B84B81D287C}" dt="2023-04-17T21:59:14.813" v="119"/>
          <ac:spMkLst>
            <pc:docMk/>
            <pc:sldMk cId="668838506" sldId="510"/>
            <ac:spMk id="6" creationId="{D1931D1A-F451-3086-A760-52D8047394E8}"/>
          </ac:spMkLst>
        </pc:spChg>
        <pc:spChg chg="add mod">
          <ac:chgData name="Nguyen Tien Anh Quach" userId="34a3406b-139d-4a2f-9ea0-99fc6d36c933" providerId="ADAL" clId="{FF4F5FC6-50B6-428A-8A92-9B84B81D287C}" dt="2023-04-17T21:59:14.813" v="119"/>
          <ac:spMkLst>
            <pc:docMk/>
            <pc:sldMk cId="668838506" sldId="510"/>
            <ac:spMk id="7" creationId="{C4FCB374-6BED-C642-1567-5C4FC768809C}"/>
          </ac:spMkLst>
        </pc:spChg>
        <pc:spChg chg="add mod">
          <ac:chgData name="Nguyen Tien Anh Quach" userId="34a3406b-139d-4a2f-9ea0-99fc6d36c933" providerId="ADAL" clId="{FF4F5FC6-50B6-428A-8A92-9B84B81D287C}" dt="2023-04-17T22:04:54.462" v="159"/>
          <ac:spMkLst>
            <pc:docMk/>
            <pc:sldMk cId="668838506" sldId="510"/>
            <ac:spMk id="9" creationId="{BA536C8A-E64A-507A-F6EC-E9FDA19770C7}"/>
          </ac:spMkLst>
        </pc:spChg>
        <pc:spChg chg="add mod">
          <ac:chgData name="Nguyen Tien Anh Quach" userId="34a3406b-139d-4a2f-9ea0-99fc6d36c933" providerId="ADAL" clId="{FF4F5FC6-50B6-428A-8A92-9B84B81D287C}" dt="2023-04-17T22:04:54.462" v="159"/>
          <ac:spMkLst>
            <pc:docMk/>
            <pc:sldMk cId="668838506" sldId="510"/>
            <ac:spMk id="11" creationId="{12B3DC2A-9504-6AA1-8C66-FCA5B6BE042C}"/>
          </ac:spMkLst>
        </pc:spChg>
        <pc:spChg chg="del">
          <ac:chgData name="Nguyen Tien Anh Quach" userId="34a3406b-139d-4a2f-9ea0-99fc6d36c933" providerId="ADAL" clId="{FF4F5FC6-50B6-428A-8A92-9B84B81D287C}" dt="2023-04-17T22:04:54.158" v="158" actId="478"/>
          <ac:spMkLst>
            <pc:docMk/>
            <pc:sldMk cId="668838506" sldId="510"/>
            <ac:spMk id="19" creationId="{0DD0B7EB-53F5-6FC6-8DB4-9E833FBAD53D}"/>
          </ac:spMkLst>
        </pc:spChg>
        <pc:spChg chg="del mod">
          <ac:chgData name="Nguyen Tien Anh Quach" userId="34a3406b-139d-4a2f-9ea0-99fc6d36c933" providerId="ADAL" clId="{FF4F5FC6-50B6-428A-8A92-9B84B81D287C}" dt="2023-04-17T21:59:14.192" v="118" actId="478"/>
          <ac:spMkLst>
            <pc:docMk/>
            <pc:sldMk cId="668838506" sldId="510"/>
            <ac:spMk id="23" creationId="{8B20E2FE-92A1-8F41-3590-6449C853ACF3}"/>
          </ac:spMkLst>
        </pc:spChg>
        <pc:spChg chg="del mod">
          <ac:chgData name="Nguyen Tien Anh Quach" userId="34a3406b-139d-4a2f-9ea0-99fc6d36c933" providerId="ADAL" clId="{FF4F5FC6-50B6-428A-8A92-9B84B81D287C}" dt="2023-04-17T21:59:14.192" v="118" actId="478"/>
          <ac:spMkLst>
            <pc:docMk/>
            <pc:sldMk cId="668838506" sldId="510"/>
            <ac:spMk id="24" creationId="{7CDDA40F-2D1B-17A6-BF96-15D8B264D4BA}"/>
          </ac:spMkLst>
        </pc:spChg>
        <pc:spChg chg="del mod">
          <ac:chgData name="Nguyen Tien Anh Quach" userId="34a3406b-139d-4a2f-9ea0-99fc6d36c933" providerId="ADAL" clId="{FF4F5FC6-50B6-428A-8A92-9B84B81D287C}" dt="2023-04-17T21:59:14.192" v="118" actId="478"/>
          <ac:spMkLst>
            <pc:docMk/>
            <pc:sldMk cId="668838506" sldId="510"/>
            <ac:spMk id="25" creationId="{805D6BEA-8A40-6DA1-EC8C-3A59752C7F32}"/>
          </ac:spMkLst>
        </pc:spChg>
        <pc:spChg chg="del mod">
          <ac:chgData name="Nguyen Tien Anh Quach" userId="34a3406b-139d-4a2f-9ea0-99fc6d36c933" providerId="ADAL" clId="{FF4F5FC6-50B6-428A-8A92-9B84B81D287C}" dt="2023-04-17T21:59:14.192" v="118" actId="478"/>
          <ac:spMkLst>
            <pc:docMk/>
            <pc:sldMk cId="668838506" sldId="510"/>
            <ac:spMk id="26" creationId="{0F161935-EAA1-834F-9383-BDB834AD61BD}"/>
          </ac:spMkLst>
        </pc:spChg>
        <pc:spChg chg="del mod">
          <ac:chgData name="Nguyen Tien Anh Quach" userId="34a3406b-139d-4a2f-9ea0-99fc6d36c933" providerId="ADAL" clId="{FF4F5FC6-50B6-428A-8A92-9B84B81D287C}" dt="2023-04-17T21:59:14.192" v="118" actId="478"/>
          <ac:spMkLst>
            <pc:docMk/>
            <pc:sldMk cId="668838506" sldId="510"/>
            <ac:spMk id="27" creationId="{DBF13B3B-23DD-4BE3-5B44-9353A365421B}"/>
          </ac:spMkLst>
        </pc:spChg>
        <pc:spChg chg="del mod topLvl">
          <ac:chgData name="Nguyen Tien Anh Quach" userId="34a3406b-139d-4a2f-9ea0-99fc6d36c933" providerId="ADAL" clId="{FF4F5FC6-50B6-428A-8A92-9B84B81D287C}" dt="2023-04-17T21:59:14.192" v="118" actId="478"/>
          <ac:spMkLst>
            <pc:docMk/>
            <pc:sldMk cId="668838506" sldId="510"/>
            <ac:spMk id="28" creationId="{B839C255-26A3-483D-1905-CC0BFC5372CD}"/>
          </ac:spMkLst>
        </pc:spChg>
        <pc:grpChg chg="del">
          <ac:chgData name="Nguyen Tien Anh Quach" userId="34a3406b-139d-4a2f-9ea0-99fc6d36c933" providerId="ADAL" clId="{FF4F5FC6-50B6-428A-8A92-9B84B81D287C}" dt="2023-04-17T21:59:14.192" v="118" actId="478"/>
          <ac:grpSpMkLst>
            <pc:docMk/>
            <pc:sldMk cId="668838506" sldId="510"/>
            <ac:grpSpMk id="21" creationId="{4D5EC923-9F82-E8B3-F799-4B6AAFB6787E}"/>
          </ac:grpSpMkLst>
        </pc:grpChg>
        <pc:picChg chg="topLvl">
          <ac:chgData name="Nguyen Tien Anh Quach" userId="34a3406b-139d-4a2f-9ea0-99fc6d36c933" providerId="ADAL" clId="{FF4F5FC6-50B6-428A-8A92-9B84B81D287C}" dt="2023-04-17T21:59:14.192" v="118" actId="478"/>
          <ac:picMkLst>
            <pc:docMk/>
            <pc:sldMk cId="668838506" sldId="510"/>
            <ac:picMk id="22" creationId="{0A438E35-CE91-89B4-2EBC-4E74ED392D66}"/>
          </ac:picMkLst>
        </pc:picChg>
        <pc:cxnChg chg="add mod">
          <ac:chgData name="Nguyen Tien Anh Quach" userId="34a3406b-139d-4a2f-9ea0-99fc6d36c933" providerId="ADAL" clId="{FF4F5FC6-50B6-428A-8A92-9B84B81D287C}" dt="2023-04-17T22:04:54.462" v="159"/>
          <ac:cxnSpMkLst>
            <pc:docMk/>
            <pc:sldMk cId="668838506" sldId="510"/>
            <ac:cxnSpMk id="10" creationId="{6F4295D8-3043-5117-EA76-E7292C61EB0F}"/>
          </ac:cxnSpMkLst>
        </pc:cxnChg>
        <pc:cxnChg chg="del">
          <ac:chgData name="Nguyen Tien Anh Quach" userId="34a3406b-139d-4a2f-9ea0-99fc6d36c933" providerId="ADAL" clId="{FF4F5FC6-50B6-428A-8A92-9B84B81D287C}" dt="2023-04-17T22:04:54.158" v="158" actId="478"/>
          <ac:cxnSpMkLst>
            <pc:docMk/>
            <pc:sldMk cId="668838506" sldId="510"/>
            <ac:cxnSpMk id="20" creationId="{99E0C714-B071-F8A3-C00B-91D7D9C7718D}"/>
          </ac:cxnSpMkLst>
        </pc:cxnChg>
      </pc:sldChg>
      <pc:sldChg chg="add">
        <pc:chgData name="Nguyen Tien Anh Quach" userId="34a3406b-139d-4a2f-9ea0-99fc6d36c933" providerId="ADAL" clId="{FF4F5FC6-50B6-428A-8A92-9B84B81D287C}" dt="2023-04-17T20:47:21.578" v="0"/>
        <pc:sldMkLst>
          <pc:docMk/>
          <pc:sldMk cId="3068319071" sldId="55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E3E968-B528-430C-A1F4-957FB104122E}" type="datetimeFigureOut">
              <a:rPr lang="en-US" smtClean="0"/>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CE9B2E-86C1-4453-99FE-EA17F732A7A0}" type="slidenum">
              <a:rPr lang="en-US" smtClean="0"/>
              <a:t>‹#›</a:t>
            </a:fld>
            <a:endParaRPr lang="en-US"/>
          </a:p>
        </p:txBody>
      </p:sp>
    </p:spTree>
    <p:extLst>
      <p:ext uri="{BB962C8B-B14F-4D97-AF65-F5344CB8AC3E}">
        <p14:creationId xmlns:p14="http://schemas.microsoft.com/office/powerpoint/2010/main" val="949006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altimorecountymd.gov/departments/economicdev/meet-baltimore-county/business-communities/owingsmills.html"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Road salt: A likely driver of benthic macroinvertebrate decline in urbanizing stream</a:t>
            </a:r>
          </a:p>
        </p:txBody>
      </p:sp>
      <p:sp>
        <p:nvSpPr>
          <p:cNvPr id="4" name="Slide Number Placeholder 3"/>
          <p:cNvSpPr>
            <a:spLocks noGrp="1"/>
          </p:cNvSpPr>
          <p:nvPr>
            <p:ph type="sldNum" sz="quarter" idx="5"/>
          </p:nvPr>
        </p:nvSpPr>
        <p:spPr/>
        <p:txBody>
          <a:bodyPr/>
          <a:lstStyle/>
          <a:p>
            <a:fld id="{D7CE9B2E-86C1-4453-99FE-EA17F732A7A0}" type="slidenum">
              <a:rPr lang="en-US" smtClean="0"/>
              <a:t>1</a:t>
            </a:fld>
            <a:endParaRPr lang="en-US"/>
          </a:p>
        </p:txBody>
      </p:sp>
    </p:spTree>
    <p:extLst>
      <p:ext uri="{BB962C8B-B14F-4D97-AF65-F5344CB8AC3E}">
        <p14:creationId xmlns:p14="http://schemas.microsoft.com/office/powerpoint/2010/main" val="1469694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497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302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15</a:t>
            </a:fld>
            <a:endParaRPr lang="en-US"/>
          </a:p>
        </p:txBody>
      </p:sp>
    </p:spTree>
    <p:extLst>
      <p:ext uri="{BB962C8B-B14F-4D97-AF65-F5344CB8AC3E}">
        <p14:creationId xmlns:p14="http://schemas.microsoft.com/office/powerpoint/2010/main" val="1743712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16</a:t>
            </a:fld>
            <a:endParaRPr lang="en-US"/>
          </a:p>
        </p:txBody>
      </p:sp>
    </p:spTree>
    <p:extLst>
      <p:ext uri="{BB962C8B-B14F-4D97-AF65-F5344CB8AC3E}">
        <p14:creationId xmlns:p14="http://schemas.microsoft.com/office/powerpoint/2010/main" val="2939395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17</a:t>
            </a:fld>
            <a:endParaRPr lang="en-US"/>
          </a:p>
        </p:txBody>
      </p:sp>
    </p:spTree>
    <p:extLst>
      <p:ext uri="{BB962C8B-B14F-4D97-AF65-F5344CB8AC3E}">
        <p14:creationId xmlns:p14="http://schemas.microsoft.com/office/powerpoint/2010/main" val="1530534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18</a:t>
            </a:fld>
            <a:endParaRPr lang="en-US"/>
          </a:p>
        </p:txBody>
      </p:sp>
    </p:spTree>
    <p:extLst>
      <p:ext uri="{BB962C8B-B14F-4D97-AF65-F5344CB8AC3E}">
        <p14:creationId xmlns:p14="http://schemas.microsoft.com/office/powerpoint/2010/main" val="573252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877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dirty="0"/>
              <a:t>TV: expert observation/opinions;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FD0A6-595D-4053-9320-A30BCFAB9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81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FD0A6-595D-4053-9320-A30BCFAB9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257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26</a:t>
            </a:fld>
            <a:endParaRPr lang="en-US"/>
          </a:p>
        </p:txBody>
      </p:sp>
    </p:spTree>
    <p:extLst>
      <p:ext uri="{BB962C8B-B14F-4D97-AF65-F5344CB8AC3E}">
        <p14:creationId xmlns:p14="http://schemas.microsoft.com/office/powerpoint/2010/main" val="427219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Maryland urbanization?</a:t>
            </a:r>
          </a:p>
        </p:txBody>
      </p:sp>
      <p:sp>
        <p:nvSpPr>
          <p:cNvPr id="4" name="Slide Number Placeholder 3"/>
          <p:cNvSpPr>
            <a:spLocks noGrp="1"/>
          </p:cNvSpPr>
          <p:nvPr>
            <p:ph type="sldNum" sz="quarter" idx="5"/>
          </p:nvPr>
        </p:nvSpPr>
        <p:spPr/>
        <p:txBody>
          <a:bodyPr/>
          <a:lstStyle/>
          <a:p>
            <a:fld id="{D7CE9B2E-86C1-4453-99FE-EA17F732A7A0}" type="slidenum">
              <a:rPr lang="en-US" smtClean="0"/>
              <a:t>3</a:t>
            </a:fld>
            <a:endParaRPr lang="en-US"/>
          </a:p>
        </p:txBody>
      </p:sp>
    </p:spTree>
    <p:extLst>
      <p:ext uri="{BB962C8B-B14F-4D97-AF65-F5344CB8AC3E}">
        <p14:creationId xmlns:p14="http://schemas.microsoft.com/office/powerpoint/2010/main" val="802551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27</a:t>
            </a:fld>
            <a:endParaRPr lang="en-US"/>
          </a:p>
        </p:txBody>
      </p:sp>
    </p:spTree>
    <p:extLst>
      <p:ext uri="{BB962C8B-B14F-4D97-AF65-F5344CB8AC3E}">
        <p14:creationId xmlns:p14="http://schemas.microsoft.com/office/powerpoint/2010/main" val="196005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28</a:t>
            </a:fld>
            <a:endParaRPr lang="en-US"/>
          </a:p>
        </p:txBody>
      </p:sp>
    </p:spTree>
    <p:extLst>
      <p:ext uri="{BB962C8B-B14F-4D97-AF65-F5344CB8AC3E}">
        <p14:creationId xmlns:p14="http://schemas.microsoft.com/office/powerpoint/2010/main" val="3636620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824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FD0A6-595D-4053-9320-A30BCFAB9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6677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fld id="{414FD0A6-595D-4053-9320-A30BCFAB965F}" type="slidenum">
              <a:rPr lang="en-US" smtClean="0"/>
              <a:t>31</a:t>
            </a:fld>
            <a:endParaRPr lang="en-US"/>
          </a:p>
        </p:txBody>
      </p:sp>
    </p:spTree>
    <p:extLst>
      <p:ext uri="{BB962C8B-B14F-4D97-AF65-F5344CB8AC3E}">
        <p14:creationId xmlns:p14="http://schemas.microsoft.com/office/powerpoint/2010/main" val="563870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fld id="{414FD0A6-595D-4053-9320-A30BCFAB965F}" type="slidenum">
              <a:rPr lang="en-US" smtClean="0"/>
              <a:t>32</a:t>
            </a:fld>
            <a:endParaRPr lang="en-US"/>
          </a:p>
        </p:txBody>
      </p:sp>
    </p:spTree>
    <p:extLst>
      <p:ext uri="{BB962C8B-B14F-4D97-AF65-F5344CB8AC3E}">
        <p14:creationId xmlns:p14="http://schemas.microsoft.com/office/powerpoint/2010/main" val="1031681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fld id="{414FD0A6-595D-4053-9320-A30BCFAB965F}" type="slidenum">
              <a:rPr lang="en-US" smtClean="0"/>
              <a:t>33</a:t>
            </a:fld>
            <a:endParaRPr lang="en-US"/>
          </a:p>
        </p:txBody>
      </p:sp>
    </p:spTree>
    <p:extLst>
      <p:ext uri="{BB962C8B-B14F-4D97-AF65-F5344CB8AC3E}">
        <p14:creationId xmlns:p14="http://schemas.microsoft.com/office/powerpoint/2010/main" val="645160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fld id="{414FD0A6-595D-4053-9320-A30BCFAB965F}" type="slidenum">
              <a:rPr lang="en-US" smtClean="0"/>
              <a:t>34</a:t>
            </a:fld>
            <a:endParaRPr lang="en-US"/>
          </a:p>
        </p:txBody>
      </p:sp>
    </p:spTree>
    <p:extLst>
      <p:ext uri="{BB962C8B-B14F-4D97-AF65-F5344CB8AC3E}">
        <p14:creationId xmlns:p14="http://schemas.microsoft.com/office/powerpoint/2010/main" val="3129301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fld id="{414FD0A6-595D-4053-9320-A30BCFAB965F}" type="slidenum">
              <a:rPr lang="en-US" smtClean="0"/>
              <a:t>35</a:t>
            </a:fld>
            <a:endParaRPr lang="en-US"/>
          </a:p>
        </p:txBody>
      </p:sp>
    </p:spTree>
    <p:extLst>
      <p:ext uri="{BB962C8B-B14F-4D97-AF65-F5344CB8AC3E}">
        <p14:creationId xmlns:p14="http://schemas.microsoft.com/office/powerpoint/2010/main" val="259315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fld id="{414FD0A6-595D-4053-9320-A30BCFAB965F}" type="slidenum">
              <a:rPr lang="en-US" smtClean="0"/>
              <a:t>36</a:t>
            </a:fld>
            <a:endParaRPr lang="en-US"/>
          </a:p>
        </p:txBody>
      </p:sp>
    </p:spTree>
    <p:extLst>
      <p:ext uri="{BB962C8B-B14F-4D97-AF65-F5344CB8AC3E}">
        <p14:creationId xmlns:p14="http://schemas.microsoft.com/office/powerpoint/2010/main" val="2794073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Maryland urbanization?</a:t>
            </a:r>
          </a:p>
        </p:txBody>
      </p:sp>
      <p:sp>
        <p:nvSpPr>
          <p:cNvPr id="4" name="Slide Number Placeholder 3"/>
          <p:cNvSpPr>
            <a:spLocks noGrp="1"/>
          </p:cNvSpPr>
          <p:nvPr>
            <p:ph type="sldNum" sz="quarter" idx="5"/>
          </p:nvPr>
        </p:nvSpPr>
        <p:spPr/>
        <p:txBody>
          <a:bodyPr/>
          <a:lstStyle/>
          <a:p>
            <a:fld id="{D7CE9B2E-86C1-4453-99FE-EA17F732A7A0}" type="slidenum">
              <a:rPr lang="en-US" smtClean="0"/>
              <a:t>4</a:t>
            </a:fld>
            <a:endParaRPr lang="en-US"/>
          </a:p>
        </p:txBody>
      </p:sp>
    </p:spTree>
    <p:extLst>
      <p:ext uri="{BB962C8B-B14F-4D97-AF65-F5344CB8AC3E}">
        <p14:creationId xmlns:p14="http://schemas.microsoft.com/office/powerpoint/2010/main" val="24823071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fld id="{414FD0A6-595D-4053-9320-A30BCFAB965F}" type="slidenum">
              <a:rPr lang="en-US" smtClean="0"/>
              <a:t>37</a:t>
            </a:fld>
            <a:endParaRPr lang="en-US"/>
          </a:p>
        </p:txBody>
      </p:sp>
    </p:spTree>
    <p:extLst>
      <p:ext uri="{BB962C8B-B14F-4D97-AF65-F5344CB8AC3E}">
        <p14:creationId xmlns:p14="http://schemas.microsoft.com/office/powerpoint/2010/main" val="3423460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400" b="1" dirty="0"/>
              <a:t>Hypotheses:</a:t>
            </a:r>
          </a:p>
          <a:p>
            <a:pPr marL="285750"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Null hypothesis</a:t>
            </a:r>
            <a:r>
              <a:rPr lang="en-US" sz="2400" dirty="0"/>
              <a:t>: Taxa were lost totally due to random chance.</a:t>
            </a:r>
          </a:p>
          <a:p>
            <a:pPr marL="742950" lvl="1" indent="-285750">
              <a:buFont typeface="Arial" panose="020B0604020202020204" pitchFamily="34" charset="0"/>
              <a:buChar char="•"/>
            </a:pPr>
            <a:endParaRPr lang="en-US" sz="2400" b="1" dirty="0"/>
          </a:p>
          <a:p>
            <a:pPr marL="742950" lvl="1" indent="-285750">
              <a:buFont typeface="Arial" panose="020B0604020202020204" pitchFamily="34" charset="0"/>
              <a:buChar char="•"/>
            </a:pPr>
            <a:r>
              <a:rPr lang="en-US" sz="2400" b="1" dirty="0"/>
              <a:t>A priori/alternative hypothesis</a:t>
            </a:r>
            <a:r>
              <a:rPr lang="en-US" sz="2400" dirty="0"/>
              <a:t>: Based on changes in land cover and water chemistry, urban intolerant taxa were lost.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Tool used</a:t>
            </a:r>
            <a:r>
              <a:rPr lang="en-US" sz="2400" dirty="0"/>
              <a:t>: Randomization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Test statistic</a:t>
            </a:r>
            <a:r>
              <a:rPr lang="en-US" sz="2400" dirty="0"/>
              <a:t>: Mean tolerance value of lost taxa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Results</a:t>
            </a:r>
            <a:r>
              <a:rPr lang="en-US" sz="2400" dirty="0"/>
              <a:t>: At B1, B2, and B7, null hypothesis rejected.</a:t>
            </a:r>
          </a:p>
        </p:txBody>
      </p:sp>
      <p:sp>
        <p:nvSpPr>
          <p:cNvPr id="4" name="Slide Number Placeholder 3"/>
          <p:cNvSpPr>
            <a:spLocks noGrp="1"/>
          </p:cNvSpPr>
          <p:nvPr>
            <p:ph type="sldNum" sz="quarter" idx="5"/>
          </p:nvPr>
        </p:nvSpPr>
        <p:spPr/>
        <p:txBody>
          <a:bodyPr/>
          <a:lstStyle/>
          <a:p>
            <a:fld id="{414FD0A6-595D-4053-9320-A30BCFAB965F}" type="slidenum">
              <a:rPr lang="en-US" smtClean="0"/>
              <a:t>38</a:t>
            </a:fld>
            <a:endParaRPr lang="en-US"/>
          </a:p>
        </p:txBody>
      </p:sp>
    </p:spTree>
    <p:extLst>
      <p:ext uri="{BB962C8B-B14F-4D97-AF65-F5344CB8AC3E}">
        <p14:creationId xmlns:p14="http://schemas.microsoft.com/office/powerpoint/2010/main" val="900703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12oz mug = 10 sidewalk squares</a:t>
            </a:r>
          </a:p>
          <a:p>
            <a:endParaRPr lang="en-US" dirty="0"/>
          </a:p>
          <a:p>
            <a:pPr algn="ctr"/>
            <a:r>
              <a:rPr lang="en-US" b="1" i="0" dirty="0">
                <a:solidFill>
                  <a:srgbClr val="FFFFFF"/>
                </a:solidFill>
                <a:effectLst/>
                <a:latin typeface="noto_serif"/>
              </a:rPr>
              <a:t>Training and Education</a:t>
            </a:r>
          </a:p>
          <a:p>
            <a:pPr algn="l"/>
            <a:r>
              <a:rPr lang="en-US" b="0" i="0" dirty="0">
                <a:solidFill>
                  <a:srgbClr val="FFFFFF"/>
                </a:solidFill>
                <a:effectLst/>
                <a:latin typeface="noto_serif"/>
              </a:rPr>
              <a:t>MDE is working on certification programs for winter salt applicators and property owners. The programs will focus on how to keep roads safe while reducing impacts to the environment.  </a:t>
            </a:r>
          </a:p>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39</a:t>
            </a:fld>
            <a:endParaRPr lang="en-US"/>
          </a:p>
        </p:txBody>
      </p:sp>
    </p:spTree>
    <p:extLst>
      <p:ext uri="{BB962C8B-B14F-4D97-AF65-F5344CB8AC3E}">
        <p14:creationId xmlns:p14="http://schemas.microsoft.com/office/powerpoint/2010/main" val="1113790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err="1">
                <a:solidFill>
                  <a:srgbClr val="000000"/>
                </a:solidFill>
                <a:effectLst/>
                <a:latin typeface="TimesNewRomanPS-BoldMT"/>
              </a:rPr>
              <a:t>ubcategory</a:t>
            </a:r>
            <a:r>
              <a:rPr lang="en-US" sz="1800" b="1" i="0" dirty="0">
                <a:solidFill>
                  <a:srgbClr val="000000"/>
                </a:solidFill>
                <a:effectLst/>
                <a:latin typeface="TimesNewRomanPS-BoldMT"/>
              </a:rPr>
              <a:t> 5s: </a:t>
            </a:r>
            <a:r>
              <a:rPr lang="en-US" sz="1800" b="0" i="0" dirty="0">
                <a:solidFill>
                  <a:srgbClr val="000000"/>
                </a:solidFill>
                <a:effectLst/>
                <a:latin typeface="TimesNewRomanPSMT"/>
              </a:rPr>
              <a:t>Waterbody impairment is caused by chloride from road salt. Waters assessed in Category 5s are high priority to be addressed through pollution control requirements and restoration approaches, and lower priority for TMDL development.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E9B2E-86C1-4453-99FE-EA17F732A7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5788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err="1">
                <a:solidFill>
                  <a:srgbClr val="000000"/>
                </a:solidFill>
                <a:effectLst/>
                <a:latin typeface="TimesNewRomanPS-BoldMT"/>
              </a:rPr>
              <a:t>ubcategory</a:t>
            </a:r>
            <a:r>
              <a:rPr lang="en-US" sz="1800" b="1" i="0" dirty="0">
                <a:solidFill>
                  <a:srgbClr val="000000"/>
                </a:solidFill>
                <a:effectLst/>
                <a:latin typeface="TimesNewRomanPS-BoldMT"/>
              </a:rPr>
              <a:t> 5s: </a:t>
            </a:r>
            <a:r>
              <a:rPr lang="en-US" sz="1800" b="0" i="0" dirty="0">
                <a:solidFill>
                  <a:srgbClr val="000000"/>
                </a:solidFill>
                <a:effectLst/>
                <a:latin typeface="TimesNewRomanPSMT"/>
              </a:rPr>
              <a:t>Waterbody impairment is caused by chloride from road salt. Waters assessed in Category 5s are high priority to be addressed through pollution control requirements and restoration approaches, and lower priority for TMDL development.</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E9B2E-86C1-4453-99FE-EA17F732A7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6588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E9B2E-86C1-4453-99FE-EA17F732A7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0265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 sea water; 100 times greater than conc in forested and agricultural streams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E9B2E-86C1-4453-99FE-EA17F732A7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918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Meanwhile, the concentrations frequently exceeded the chronic (230 mg/L) and acute (860 mg/L) exposure limit by the U.S. Environmental Protection Agency (US EPA, 1988) in Paint Branch (13.4% ISA) and Sligo Creek (27.1% ISA), Maryland (Moore et al., 2020).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E9B2E-86C1-4453-99FE-EA17F732A7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849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Meanwhile, the concentrations frequently exceeded the chronic (230 mg/L) and acute (860 mg/L) exposure limit by the U.S. Environmental Protection Agency (US EPA, 1988) in Paint Branch (13.4% ISA) and Sligo Creek (27.1% ISA), Maryland (Moore et al., 2020).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E9B2E-86C1-4453-99FE-EA17F732A7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278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Meanwhile, the concentrations frequently exceeded the chronic (230 mg/L) and acute (860 mg/L) exposure limit by the U.S. Environmental Protection Agency (US EPA, 1988) in Paint Branch (13.4% ISA) and Sligo Creek (27.1% ISA), Maryland (Moore et al., 2020).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E9B2E-86C1-4453-99FE-EA17F732A7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211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https://www.cbf.org/issues/land-use/the-impact-of-sprawl.html</a:t>
            </a:r>
          </a:p>
          <a:p>
            <a:pPr algn="l"/>
            <a:r>
              <a:rPr lang="en-US" b="0" i="0" dirty="0">
                <a:solidFill>
                  <a:srgbClr val="202124"/>
                </a:solidFill>
                <a:effectLst/>
                <a:latin typeface="Google Sans"/>
              </a:rPr>
              <a:t>What is urban sprawl and why is it bad?</a:t>
            </a:r>
            <a:endParaRPr lang="en-US" b="0" i="0" dirty="0">
              <a:solidFill>
                <a:srgbClr val="202124"/>
              </a:solidFill>
              <a:effectLst/>
              <a:latin typeface="Roboto" panose="02000000000000000000" pitchFamily="2" charset="0"/>
            </a:endParaRPr>
          </a:p>
          <a:p>
            <a:pPr algn="l"/>
            <a:r>
              <a:rPr lang="en-US" b="0" i="0" dirty="0">
                <a:solidFill>
                  <a:srgbClr val="4D5156"/>
                </a:solidFill>
                <a:effectLst/>
                <a:latin typeface="Google Sans"/>
              </a:rPr>
              <a:t>Urban sprawl is a form of unplanned urban and suburban development that takes place over a large area and creates a low-density environment with a high segregation between residential and commercial areas with harmful impacts on the people living in these areas.</a:t>
            </a:r>
            <a:endParaRPr lang="en-US" b="0" i="0" dirty="0">
              <a:solidFill>
                <a:srgbClr val="202124"/>
              </a:solidFill>
              <a:effectLst/>
              <a:latin typeface="Roboto" panose="02000000000000000000"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5</a:t>
            </a:fld>
            <a:endParaRPr lang="en-US"/>
          </a:p>
        </p:txBody>
      </p:sp>
    </p:spTree>
    <p:extLst>
      <p:ext uri="{BB962C8B-B14F-4D97-AF65-F5344CB8AC3E}">
        <p14:creationId xmlns:p14="http://schemas.microsoft.com/office/powerpoint/2010/main" val="1928983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5340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CE9B2E-86C1-4453-99FE-EA17F732A7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6108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44716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of MD and RR showing benthic and water quality sampling sites</a:t>
            </a:r>
          </a:p>
          <a:p>
            <a:r>
              <a:rPr lang="en-US"/>
              <a:t>1990 Report finding about brook trout.</a:t>
            </a:r>
          </a:p>
          <a:p>
            <a:r>
              <a:rPr lang="en-US"/>
              <a:t>2009 Repeated Sampling: Hess</a:t>
            </a:r>
          </a:p>
          <a:p>
            <a:r>
              <a:rPr lang="en-US"/>
              <a:t>Water quality sampling: Same stations.</a:t>
            </a:r>
          </a:p>
          <a:p>
            <a:r>
              <a:rPr lang="en-US"/>
              <a:t>=&gt; Importance of the study: Before and After; paired design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FD0A6-595D-4053-9320-A30BCFAB9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85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1335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58</a:t>
            </a:fld>
            <a:endParaRPr lang="en-US"/>
          </a:p>
        </p:txBody>
      </p:sp>
    </p:spTree>
    <p:extLst>
      <p:ext uri="{BB962C8B-B14F-4D97-AF65-F5344CB8AC3E}">
        <p14:creationId xmlns:p14="http://schemas.microsoft.com/office/powerpoint/2010/main" val="70566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CE9B2E-86C1-4453-99FE-EA17F732A7A0}" type="slidenum">
              <a:rPr lang="en-US" smtClean="0"/>
              <a:t>59</a:t>
            </a:fld>
            <a:endParaRPr lang="en-US"/>
          </a:p>
        </p:txBody>
      </p:sp>
    </p:spTree>
    <p:extLst>
      <p:ext uri="{BB962C8B-B14F-4D97-AF65-F5344CB8AC3E}">
        <p14:creationId xmlns:p14="http://schemas.microsoft.com/office/powerpoint/2010/main" val="3631332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5746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54838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56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South central PA; between 2000 and 2030;</a:t>
            </a:r>
          </a:p>
        </p:txBody>
      </p:sp>
      <p:sp>
        <p:nvSpPr>
          <p:cNvPr id="4" name="Slide Number Placeholder 3"/>
          <p:cNvSpPr>
            <a:spLocks noGrp="1"/>
          </p:cNvSpPr>
          <p:nvPr>
            <p:ph type="sldNum" sz="quarter" idx="5"/>
          </p:nvPr>
        </p:nvSpPr>
        <p:spPr/>
        <p:txBody>
          <a:bodyPr/>
          <a:lstStyle/>
          <a:p>
            <a:fld id="{D7CE9B2E-86C1-4453-99FE-EA17F732A7A0}" type="slidenum">
              <a:rPr lang="en-US" smtClean="0"/>
              <a:t>6</a:t>
            </a:fld>
            <a:endParaRPr lang="en-US"/>
          </a:p>
        </p:txBody>
      </p:sp>
    </p:spTree>
    <p:extLst>
      <p:ext uri="{BB962C8B-B14F-4D97-AF65-F5344CB8AC3E}">
        <p14:creationId xmlns:p14="http://schemas.microsoft.com/office/powerpoint/2010/main" val="1032245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Tell a story!</a:t>
            </a:r>
          </a:p>
          <a:p>
            <a:r>
              <a:rPr lang="en-US"/>
              <a:t>Red Run dam</a:t>
            </a:r>
          </a:p>
          <a:p>
            <a:r>
              <a:rPr lang="en-US"/>
              <a:t>Owings Mills cluster development: </a:t>
            </a:r>
            <a:r>
              <a:rPr lang="en-US">
                <a:hlinkClick r:id="rId3"/>
              </a:rPr>
              <a:t>https://www.baltimorecountymd.gov/departments/economicdev/meet-baltimore-county/business-communities/owingsmills.html</a:t>
            </a:r>
            <a:endParaRPr lang="en-US"/>
          </a:p>
          <a:p>
            <a:pPr lvl="1"/>
            <a:r>
              <a:rPr lang="en-US"/>
              <a:t>The county was trying to manage growth by creating two town centers, including Owings Mills</a:t>
            </a:r>
          </a:p>
          <a:p>
            <a:pPr lvl="1"/>
            <a:r>
              <a:rPr lang="en-US"/>
              <a:t>Construct a regional flood control/stormwater management facility in RR watershed, where growth will occur</a:t>
            </a:r>
          </a:p>
          <a:p>
            <a:r>
              <a:rPr lang="en-US"/>
              <a:t>=&gt; Basis for 1990 bioassessment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FD0A6-595D-4053-9320-A30BCFAB9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156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1E00B0-2514-4F68-8E19-966673A4F6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430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of MD and RR showing benthic and water quality sampling sites</a:t>
            </a:r>
          </a:p>
          <a:p>
            <a:r>
              <a:rPr lang="en-US" dirty="0"/>
              <a:t>1990 Report finding about brook trout.</a:t>
            </a:r>
          </a:p>
          <a:p>
            <a:r>
              <a:rPr lang="en-US" dirty="0"/>
              <a:t>2009 Repeated Sampling: Hess</a:t>
            </a:r>
          </a:p>
          <a:p>
            <a:r>
              <a:rPr lang="en-US" dirty="0"/>
              <a:t>Water quality sampling: Same stations.</a:t>
            </a:r>
          </a:p>
          <a:p>
            <a:r>
              <a:rPr lang="en-US" dirty="0"/>
              <a:t>=&gt; Importance of the study: Before and After; paired design</a:t>
            </a:r>
          </a:p>
          <a:p>
            <a:endParaRPr lang="en-US" dirty="0"/>
          </a:p>
          <a:p>
            <a:r>
              <a:rPr lang="en-US" dirty="0"/>
              <a:t>https://mdewin64.mde.state.md.us/WSA/TierIIWQ/index.html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FD0A6-595D-4053-9320-A30BCFAB9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58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of MD and RR showing benthic and water quality sampling sites</a:t>
            </a:r>
          </a:p>
          <a:p>
            <a:r>
              <a:rPr lang="en-US"/>
              <a:t>1990 Report finding about brook trout.</a:t>
            </a:r>
          </a:p>
          <a:p>
            <a:r>
              <a:rPr lang="en-US"/>
              <a:t>2009 Repeated Sampling: Hess</a:t>
            </a:r>
          </a:p>
          <a:p>
            <a:r>
              <a:rPr lang="en-US"/>
              <a:t>Water quality sampling: Same stations.</a:t>
            </a:r>
          </a:p>
          <a:p>
            <a:r>
              <a:rPr lang="en-US"/>
              <a:t>=&gt; Importance of the study: Before and After; paired design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4FD0A6-595D-4053-9320-A30BCFAB96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666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2D52F-1F3E-0665-EA6D-CF8B983817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0425D8-0BB3-90F5-F158-A84D1473DF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065B52-3DBB-DAD7-BBA3-9E160136C7D6}"/>
              </a:ext>
            </a:extLst>
          </p:cNvPr>
          <p:cNvSpPr>
            <a:spLocks noGrp="1"/>
          </p:cNvSpPr>
          <p:nvPr>
            <p:ph type="dt" sz="half" idx="10"/>
          </p:nvPr>
        </p:nvSpPr>
        <p:spPr/>
        <p:txBody>
          <a:bodyPr/>
          <a:lstStyle/>
          <a:p>
            <a:fld id="{1C42FE43-F02A-4D4B-9AD9-D806AA850316}" type="datetime1">
              <a:rPr lang="en-US" smtClean="0"/>
              <a:t>8/22/2023</a:t>
            </a:fld>
            <a:endParaRPr lang="en-US"/>
          </a:p>
        </p:txBody>
      </p:sp>
      <p:sp>
        <p:nvSpPr>
          <p:cNvPr id="5" name="Footer Placeholder 4">
            <a:extLst>
              <a:ext uri="{FF2B5EF4-FFF2-40B4-BE49-F238E27FC236}">
                <a16:creationId xmlns:a16="http://schemas.microsoft.com/office/drawing/2014/main" id="{439B8881-CD73-6766-D2E1-04B7AEF6F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48723-2E36-436A-AB05-6E8E31F7313E}"/>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262554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BBD6-0061-41A8-994F-3707CEF48F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618AC4-A0EC-F368-B121-2B2F28137E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9319A-456A-F22F-7C8B-8563FE18140A}"/>
              </a:ext>
            </a:extLst>
          </p:cNvPr>
          <p:cNvSpPr>
            <a:spLocks noGrp="1"/>
          </p:cNvSpPr>
          <p:nvPr>
            <p:ph type="dt" sz="half" idx="10"/>
          </p:nvPr>
        </p:nvSpPr>
        <p:spPr/>
        <p:txBody>
          <a:bodyPr/>
          <a:lstStyle/>
          <a:p>
            <a:fld id="{20F98922-3C37-45B1-AE22-EF78979F555A}" type="datetime1">
              <a:rPr lang="en-US" smtClean="0"/>
              <a:t>8/22/2023</a:t>
            </a:fld>
            <a:endParaRPr lang="en-US"/>
          </a:p>
        </p:txBody>
      </p:sp>
      <p:sp>
        <p:nvSpPr>
          <p:cNvPr id="5" name="Footer Placeholder 4">
            <a:extLst>
              <a:ext uri="{FF2B5EF4-FFF2-40B4-BE49-F238E27FC236}">
                <a16:creationId xmlns:a16="http://schemas.microsoft.com/office/drawing/2014/main" id="{0AD51BFA-9D8A-FF51-C85A-50E9F4C5C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7483E7-1C09-7735-3936-D96BB6CCA4B3}"/>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532889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437A65-CE21-DB3A-CAE8-5D6DD5EA44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0716F4-7A03-B518-5FBC-488179EF08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1AB934-7C43-3DE1-D69B-1DE16BC25F1E}"/>
              </a:ext>
            </a:extLst>
          </p:cNvPr>
          <p:cNvSpPr>
            <a:spLocks noGrp="1"/>
          </p:cNvSpPr>
          <p:nvPr>
            <p:ph type="dt" sz="half" idx="10"/>
          </p:nvPr>
        </p:nvSpPr>
        <p:spPr/>
        <p:txBody>
          <a:bodyPr/>
          <a:lstStyle/>
          <a:p>
            <a:fld id="{4BE5EA8D-291B-4B57-B863-B1718F203060}" type="datetime1">
              <a:rPr lang="en-US" smtClean="0"/>
              <a:t>8/22/2023</a:t>
            </a:fld>
            <a:endParaRPr lang="en-US"/>
          </a:p>
        </p:txBody>
      </p:sp>
      <p:sp>
        <p:nvSpPr>
          <p:cNvPr id="5" name="Footer Placeholder 4">
            <a:extLst>
              <a:ext uri="{FF2B5EF4-FFF2-40B4-BE49-F238E27FC236}">
                <a16:creationId xmlns:a16="http://schemas.microsoft.com/office/drawing/2014/main" id="{034BD7F5-170A-E74B-E581-D1A66189D5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E1206-ACAC-DFC2-E26C-BC2895A8FFAE}"/>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758987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CA48916-B57A-4EB0-9BB7-92B84DC8A774}"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71548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308CA3-D54E-4A22-9F86-A56E2B66170A}"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47200" y="6492875"/>
            <a:ext cx="2844800" cy="365125"/>
          </a:xfrm>
        </p:spPr>
        <p:txBody>
          <a:bodyPr/>
          <a:lstStyle>
            <a:lvl1pPr>
              <a:defRPr sz="1800" b="1"/>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2011599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0941CF-1902-478D-A925-0260F5E9675F}"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055576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E183E0-ED3E-4124-BCD2-1341B8081E00}" type="datetime1">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5109071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0D67D-53F2-4435-B82E-99854D449AE6}" type="datetime1">
              <a:rPr lang="en-US" smtClean="0"/>
              <a:t>8/22/2023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292577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92ACDD-F048-40CB-8F82-954E667E2667}" type="datetime1">
              <a:rPr lang="en-US" smtClean="0"/>
              <a:t>8/22/2023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479539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ED8D1-F8B1-48A6-ABCA-E302C4A18F13}" type="datetime1">
              <a:rPr lang="en-US" smtClean="0"/>
              <a:t>8/22/2023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01738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9DAAE0-6CFC-4888-9100-8DE8ECF37621}" type="datetime1">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508875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D243C-1954-A59F-8D9C-B35F8714F1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BDDE53-456D-12E4-F7DC-BB80495687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04220B-2FEC-CEF3-FC27-47EB976C23BE}"/>
              </a:ext>
            </a:extLst>
          </p:cNvPr>
          <p:cNvSpPr>
            <a:spLocks noGrp="1"/>
          </p:cNvSpPr>
          <p:nvPr>
            <p:ph type="dt" sz="half" idx="10"/>
          </p:nvPr>
        </p:nvSpPr>
        <p:spPr/>
        <p:txBody>
          <a:bodyPr/>
          <a:lstStyle/>
          <a:p>
            <a:fld id="{D498AD18-CB19-4704-AE11-9DF4F3CB8572}" type="datetime1">
              <a:rPr lang="en-US" smtClean="0"/>
              <a:t>8/22/2023</a:t>
            </a:fld>
            <a:endParaRPr lang="en-US"/>
          </a:p>
        </p:txBody>
      </p:sp>
      <p:sp>
        <p:nvSpPr>
          <p:cNvPr id="5" name="Footer Placeholder 4">
            <a:extLst>
              <a:ext uri="{FF2B5EF4-FFF2-40B4-BE49-F238E27FC236}">
                <a16:creationId xmlns:a16="http://schemas.microsoft.com/office/drawing/2014/main" id="{421F9F63-34A3-E9EA-3385-EA5C0D4CC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15859-6DF6-B511-48BB-E1B5547D2645}"/>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916818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94C9CF-9A69-491A-B90F-BE38AFAF75E9}" type="datetime1">
              <a:rPr lang="en-US" smtClean="0"/>
              <a:t>8/22/2023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9873626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200C0B-D7F6-48AF-953A-F46BF6908A94}"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7278878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098772-CB61-4A8D-8CA1-040B164744F9}" type="datetime1">
              <a:rPr lang="en-US" smtClean="0"/>
              <a:t>8/22/2023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40603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9D6A-B8C7-4E8E-B0D6-C9A9BB1153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0E2EF-1282-1A44-442C-58D64F055F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D9D74-1891-A710-1F11-44ED2896A604}"/>
              </a:ext>
            </a:extLst>
          </p:cNvPr>
          <p:cNvSpPr>
            <a:spLocks noGrp="1"/>
          </p:cNvSpPr>
          <p:nvPr>
            <p:ph type="dt" sz="half" idx="10"/>
          </p:nvPr>
        </p:nvSpPr>
        <p:spPr/>
        <p:txBody>
          <a:bodyPr/>
          <a:lstStyle/>
          <a:p>
            <a:fld id="{AFDEDF24-CE8D-4197-BD0C-957C82E33ED9}" type="datetime1">
              <a:rPr lang="en-US" smtClean="0"/>
              <a:t>8/22/2023</a:t>
            </a:fld>
            <a:endParaRPr lang="en-US"/>
          </a:p>
        </p:txBody>
      </p:sp>
      <p:sp>
        <p:nvSpPr>
          <p:cNvPr id="5" name="Footer Placeholder 4">
            <a:extLst>
              <a:ext uri="{FF2B5EF4-FFF2-40B4-BE49-F238E27FC236}">
                <a16:creationId xmlns:a16="http://schemas.microsoft.com/office/drawing/2014/main" id="{07B08910-21BC-B2D8-23E7-9884E4FF3B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8FE0C-1A94-34F8-FA26-1270974BF0A5}"/>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3144020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11561-F30D-321A-7448-0B25457365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8E06A7-4900-0868-BF1D-922ACCEA65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5B4D07-F1E1-5905-6E26-05D3D6E63F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3EA9E7-023A-F373-E0E1-72FDEE849BCB}"/>
              </a:ext>
            </a:extLst>
          </p:cNvPr>
          <p:cNvSpPr>
            <a:spLocks noGrp="1"/>
          </p:cNvSpPr>
          <p:nvPr>
            <p:ph type="dt" sz="half" idx="10"/>
          </p:nvPr>
        </p:nvSpPr>
        <p:spPr/>
        <p:txBody>
          <a:bodyPr/>
          <a:lstStyle/>
          <a:p>
            <a:fld id="{774A6BCA-2932-44E8-A28C-8427819E6048}" type="datetime1">
              <a:rPr lang="en-US" smtClean="0"/>
              <a:t>8/22/2023</a:t>
            </a:fld>
            <a:endParaRPr lang="en-US"/>
          </a:p>
        </p:txBody>
      </p:sp>
      <p:sp>
        <p:nvSpPr>
          <p:cNvPr id="6" name="Footer Placeholder 5">
            <a:extLst>
              <a:ext uri="{FF2B5EF4-FFF2-40B4-BE49-F238E27FC236}">
                <a16:creationId xmlns:a16="http://schemas.microsoft.com/office/drawing/2014/main" id="{601B06AE-73B8-2E1E-D60F-E5432AAD99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B8441A-B885-34DE-4F56-6F7267B8FE80}"/>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414777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DF7FC-8497-9E7F-5343-8882AF1944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837B700-FBB4-8F1C-41C3-ABE76EE6EE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2A07E0-F301-FCD6-88C9-3EDFBEAE41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86F797-CA97-8130-21BA-985C855292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230286-B0FD-64CE-EA3F-E55139B506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C54D1D-7FAB-E9E6-475D-C59DE55070B2}"/>
              </a:ext>
            </a:extLst>
          </p:cNvPr>
          <p:cNvSpPr>
            <a:spLocks noGrp="1"/>
          </p:cNvSpPr>
          <p:nvPr>
            <p:ph type="dt" sz="half" idx="10"/>
          </p:nvPr>
        </p:nvSpPr>
        <p:spPr/>
        <p:txBody>
          <a:bodyPr/>
          <a:lstStyle/>
          <a:p>
            <a:fld id="{822E3361-6ADE-4566-A836-CFF40D76754F}" type="datetime1">
              <a:rPr lang="en-US" smtClean="0"/>
              <a:t>8/22/2023</a:t>
            </a:fld>
            <a:endParaRPr lang="en-US"/>
          </a:p>
        </p:txBody>
      </p:sp>
      <p:sp>
        <p:nvSpPr>
          <p:cNvPr id="8" name="Footer Placeholder 7">
            <a:extLst>
              <a:ext uri="{FF2B5EF4-FFF2-40B4-BE49-F238E27FC236}">
                <a16:creationId xmlns:a16="http://schemas.microsoft.com/office/drawing/2014/main" id="{A2AE0211-B1FF-5BBC-6E93-BDC853E6A8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5E0F22-F2FB-6A7B-03F8-02669637FBC4}"/>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3043281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114E-DDFA-9946-4802-57A952BAB3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8942FB-F0AB-E05B-A1FA-CAA32A9959AE}"/>
              </a:ext>
            </a:extLst>
          </p:cNvPr>
          <p:cNvSpPr>
            <a:spLocks noGrp="1"/>
          </p:cNvSpPr>
          <p:nvPr>
            <p:ph type="dt" sz="half" idx="10"/>
          </p:nvPr>
        </p:nvSpPr>
        <p:spPr/>
        <p:txBody>
          <a:bodyPr/>
          <a:lstStyle/>
          <a:p>
            <a:fld id="{A6114307-C10E-4984-9ECD-BC7119C4C11B}" type="datetime1">
              <a:rPr lang="en-US" smtClean="0"/>
              <a:t>8/22/2023</a:t>
            </a:fld>
            <a:endParaRPr lang="en-US"/>
          </a:p>
        </p:txBody>
      </p:sp>
      <p:sp>
        <p:nvSpPr>
          <p:cNvPr id="4" name="Footer Placeholder 3">
            <a:extLst>
              <a:ext uri="{FF2B5EF4-FFF2-40B4-BE49-F238E27FC236}">
                <a16:creationId xmlns:a16="http://schemas.microsoft.com/office/drawing/2014/main" id="{57754AAF-BD64-F575-0EC8-6C05AFA47C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666D29-CCAD-B669-7F36-E50C5CD04702}"/>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2376665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2B6483-3CCA-40B8-3A40-4B7AD2450219}"/>
              </a:ext>
            </a:extLst>
          </p:cNvPr>
          <p:cNvSpPr>
            <a:spLocks noGrp="1"/>
          </p:cNvSpPr>
          <p:nvPr>
            <p:ph type="dt" sz="half" idx="10"/>
          </p:nvPr>
        </p:nvSpPr>
        <p:spPr/>
        <p:txBody>
          <a:bodyPr/>
          <a:lstStyle/>
          <a:p>
            <a:fld id="{64126BD0-D9A2-471B-9011-D60CED9C152F}" type="datetime1">
              <a:rPr lang="en-US" smtClean="0"/>
              <a:t>8/22/2023</a:t>
            </a:fld>
            <a:endParaRPr lang="en-US"/>
          </a:p>
        </p:txBody>
      </p:sp>
      <p:sp>
        <p:nvSpPr>
          <p:cNvPr id="3" name="Footer Placeholder 2">
            <a:extLst>
              <a:ext uri="{FF2B5EF4-FFF2-40B4-BE49-F238E27FC236}">
                <a16:creationId xmlns:a16="http://schemas.microsoft.com/office/drawing/2014/main" id="{D91F246C-B55B-E5CA-6A3A-E845FDEFB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F93839-3871-E0CF-35FD-5AC92981102A}"/>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3972517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C00D-6BDE-7E60-FE7F-836A5000C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C3697A-25CC-4B88-2712-0F8FA4007C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16228B-1820-6B27-047F-E41991C3A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D930C4-4045-B903-2FB1-C35F12A6B6D5}"/>
              </a:ext>
            </a:extLst>
          </p:cNvPr>
          <p:cNvSpPr>
            <a:spLocks noGrp="1"/>
          </p:cNvSpPr>
          <p:nvPr>
            <p:ph type="dt" sz="half" idx="10"/>
          </p:nvPr>
        </p:nvSpPr>
        <p:spPr/>
        <p:txBody>
          <a:bodyPr/>
          <a:lstStyle/>
          <a:p>
            <a:fld id="{8B6AF5AF-64A3-422B-BB33-8A7BF5197BC0}" type="datetime1">
              <a:rPr lang="en-US" smtClean="0"/>
              <a:t>8/22/2023</a:t>
            </a:fld>
            <a:endParaRPr lang="en-US"/>
          </a:p>
        </p:txBody>
      </p:sp>
      <p:sp>
        <p:nvSpPr>
          <p:cNvPr id="6" name="Footer Placeholder 5">
            <a:extLst>
              <a:ext uri="{FF2B5EF4-FFF2-40B4-BE49-F238E27FC236}">
                <a16:creationId xmlns:a16="http://schemas.microsoft.com/office/drawing/2014/main" id="{385B3FE3-667F-536E-8CA6-85FCB0426F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00D29C-1FC5-C7FF-968D-4AD523D662B3}"/>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893461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40EB6-3E52-7DB2-896E-35E9A5FC3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3B00E-71ED-CC80-8AFF-9856B3E51E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7D0830-2945-AE48-2344-619A097AFD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5CB94F-F7A2-14F0-DB31-356584AB7A51}"/>
              </a:ext>
            </a:extLst>
          </p:cNvPr>
          <p:cNvSpPr>
            <a:spLocks noGrp="1"/>
          </p:cNvSpPr>
          <p:nvPr>
            <p:ph type="dt" sz="half" idx="10"/>
          </p:nvPr>
        </p:nvSpPr>
        <p:spPr/>
        <p:txBody>
          <a:bodyPr/>
          <a:lstStyle/>
          <a:p>
            <a:fld id="{900CD034-BED3-492F-BB92-FD7525F4EB9B}" type="datetime1">
              <a:rPr lang="en-US" smtClean="0"/>
              <a:t>8/22/2023</a:t>
            </a:fld>
            <a:endParaRPr lang="en-US"/>
          </a:p>
        </p:txBody>
      </p:sp>
      <p:sp>
        <p:nvSpPr>
          <p:cNvPr id="6" name="Footer Placeholder 5">
            <a:extLst>
              <a:ext uri="{FF2B5EF4-FFF2-40B4-BE49-F238E27FC236}">
                <a16:creationId xmlns:a16="http://schemas.microsoft.com/office/drawing/2014/main" id="{C5C2EF9A-A17C-B65C-DB0B-99AB5DAE08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597C88-37F7-514F-1EB8-3BBE7701745C}"/>
              </a:ext>
            </a:extLst>
          </p:cNvPr>
          <p:cNvSpPr>
            <a:spLocks noGrp="1"/>
          </p:cNvSpPr>
          <p:nvPr>
            <p:ph type="sldNum" sz="quarter" idx="12"/>
          </p:nvPr>
        </p:nvSpPr>
        <p:spPr/>
        <p:txBody>
          <a:bodyPr/>
          <a:lstStyle/>
          <a:p>
            <a:fld id="{7E2D9A14-D75F-4DE3-894F-4460DDFBC7FE}" type="slidenum">
              <a:rPr lang="en-US" smtClean="0"/>
              <a:t>‹#›</a:t>
            </a:fld>
            <a:endParaRPr lang="en-US"/>
          </a:p>
        </p:txBody>
      </p:sp>
    </p:spTree>
    <p:extLst>
      <p:ext uri="{BB962C8B-B14F-4D97-AF65-F5344CB8AC3E}">
        <p14:creationId xmlns:p14="http://schemas.microsoft.com/office/powerpoint/2010/main" val="1991741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6F031A-7205-DE1F-6D3E-45A2742155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126BFD-691B-C729-C984-03481F0DC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D5C50B1-198F-8386-4368-797B75393C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191751-4354-47FC-940A-28EFC9049E1E}" type="datetime1">
              <a:rPr lang="en-US" smtClean="0"/>
              <a:t>8/22/2023</a:t>
            </a:fld>
            <a:endParaRPr lang="en-US"/>
          </a:p>
        </p:txBody>
      </p:sp>
      <p:sp>
        <p:nvSpPr>
          <p:cNvPr id="5" name="Footer Placeholder 4">
            <a:extLst>
              <a:ext uri="{FF2B5EF4-FFF2-40B4-BE49-F238E27FC236}">
                <a16:creationId xmlns:a16="http://schemas.microsoft.com/office/drawing/2014/main" id="{7C98A40A-89DC-26B1-1C14-15430B2047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9099B8B-D687-92D0-2D1F-62D6DECDEFBD}"/>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800" b="1">
                <a:solidFill>
                  <a:schemeClr val="tx1">
                    <a:tint val="75000"/>
                  </a:schemeClr>
                </a:solidFill>
              </a:defRPr>
            </a:lvl1pPr>
          </a:lstStyle>
          <a:p>
            <a:fld id="{7E2D9A14-D75F-4DE3-894F-4460DDFBC7FE}" type="slidenum">
              <a:rPr lang="en-US" smtClean="0"/>
              <a:pPr/>
              <a:t>‹#›</a:t>
            </a:fld>
            <a:endParaRPr lang="en-US" dirty="0"/>
          </a:p>
        </p:txBody>
      </p:sp>
    </p:spTree>
    <p:extLst>
      <p:ext uri="{BB962C8B-B14F-4D97-AF65-F5344CB8AC3E}">
        <p14:creationId xmlns:p14="http://schemas.microsoft.com/office/powerpoint/2010/main" val="2574917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14AB17-E7DE-469F-B228-195859624115}" type="datetime1">
              <a:rPr lang="en-US" smtClean="0"/>
              <a:t>8/22/2023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lvl1pPr algn="r">
              <a:defRPr sz="1800" b="1">
                <a:solidFill>
                  <a:schemeClr val="tx1">
                    <a:tint val="75000"/>
                  </a:schemeClr>
                </a:solidFill>
              </a:defRPr>
            </a:lvl1pPr>
          </a:lstStyle>
          <a:p>
            <a:fld id="{C5EF2332-01BF-834F-8236-50238282D533}" type="slidenum">
              <a:rPr lang="en-US" smtClean="0"/>
              <a:pPr/>
              <a:t>‹#›</a:t>
            </a:fld>
            <a:endParaRPr lang="en-US" dirty="0"/>
          </a:p>
        </p:txBody>
      </p:sp>
    </p:spTree>
    <p:extLst>
      <p:ext uri="{BB962C8B-B14F-4D97-AF65-F5344CB8AC3E}">
        <p14:creationId xmlns:p14="http://schemas.microsoft.com/office/powerpoint/2010/main" val="2397052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00.png"/></Relationships>
</file>

<file path=ppt/slides/_rels/slide2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330.pn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23.png"/><Relationship Id="rId4" Type="http://schemas.openxmlformats.org/officeDocument/2006/relationships/image" Target="../media/image51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6.png"/><Relationship Id="rId7"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57.png"/><Relationship Id="rId4" Type="http://schemas.openxmlformats.org/officeDocument/2006/relationships/image" Target="../media/image22.png"/><Relationship Id="rId9"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350.png"/><Relationship Id="rId4" Type="http://schemas.openxmlformats.org/officeDocument/2006/relationships/image" Target="../media/image35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00.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5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530.png"/></Relationships>
</file>

<file path=ppt/slides/_rels/slide38.xml.rels><?xml version="1.0" encoding="UTF-8" standalone="yes"?>
<Relationships xmlns="http://schemas.openxmlformats.org/package/2006/relationships"><Relationship Id="rId8"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530.png"/><Relationship Id="rId9"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0.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image" Target="../media/image48.png"/><Relationship Id="rId5" Type="http://schemas.openxmlformats.org/officeDocument/2006/relationships/image" Target="../media/image41.png"/><Relationship Id="rId10" Type="http://schemas.openxmlformats.org/officeDocument/2006/relationships/image" Target="../media/image47.png"/><Relationship Id="rId4" Type="http://schemas.openxmlformats.org/officeDocument/2006/relationships/image" Target="../media/image40.png"/><Relationship Id="rId9" Type="http://schemas.openxmlformats.org/officeDocument/2006/relationships/image" Target="../media/image45.png"/><Relationship Id="rId14" Type="http://schemas.microsoft.com/office/2007/relationships/hdphoto" Target="../media/hdphoto2.wdp"/></Relationships>
</file>

<file path=ppt/slides/_rels/slide4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8.png"/><Relationship Id="rId3" Type="http://schemas.openxmlformats.org/officeDocument/2006/relationships/image" Target="../media/image51.png"/><Relationship Id="rId7" Type="http://schemas.openxmlformats.org/officeDocument/2006/relationships/image" Target="../media/image41.png"/><Relationship Id="rId12" Type="http://schemas.openxmlformats.org/officeDocument/2006/relationships/image" Target="../media/image47.png"/><Relationship Id="rId2" Type="http://schemas.openxmlformats.org/officeDocument/2006/relationships/notesSlide" Target="../notesSlides/notesSlide36.xml"/><Relationship Id="rId16" Type="http://schemas.microsoft.com/office/2007/relationships/hdphoto" Target="../media/hdphoto2.wdp"/><Relationship Id="rId1" Type="http://schemas.openxmlformats.org/officeDocument/2006/relationships/slideLayout" Target="../slideLayouts/slideLayout13.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50.png"/><Relationship Id="rId10" Type="http://schemas.openxmlformats.org/officeDocument/2006/relationships/image" Target="../media/image44.png"/><Relationship Id="rId4" Type="http://schemas.openxmlformats.org/officeDocument/2006/relationships/image" Target="../media/image52.png"/><Relationship Id="rId9" Type="http://schemas.openxmlformats.org/officeDocument/2006/relationships/image" Target="../media/image43.png"/><Relationship Id="rId1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56.jpeg"/><Relationship Id="rId7" Type="http://schemas.openxmlformats.org/officeDocument/2006/relationships/image" Target="../media/image32.png"/><Relationship Id="rId2" Type="http://schemas.openxmlformats.org/officeDocument/2006/relationships/image" Target="../media/image55.jpeg"/><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13.xml"/><Relationship Id="rId5" Type="http://schemas.openxmlformats.org/officeDocument/2006/relationships/image" Target="../media/image61.jpe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9.png"/><Relationship Id="rId3" Type="http://schemas.openxmlformats.org/officeDocument/2006/relationships/image" Target="../media/image64.png"/><Relationship Id="rId7" Type="http://schemas.openxmlformats.org/officeDocument/2006/relationships/image" Target="../media/image42.png"/><Relationship Id="rId12" Type="http://schemas.openxmlformats.org/officeDocument/2006/relationships/image" Target="../media/image48.png"/><Relationship Id="rId2" Type="http://schemas.openxmlformats.org/officeDocument/2006/relationships/notesSlide" Target="../notesSlides/notesSlide41.xml"/><Relationship Id="rId16" Type="http://schemas.openxmlformats.org/officeDocument/2006/relationships/image" Target="../media/image62.jpeg"/><Relationship Id="rId1" Type="http://schemas.openxmlformats.org/officeDocument/2006/relationships/slideLayout" Target="../slideLayouts/slideLayout13.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png"/><Relationship Id="rId15" Type="http://schemas.microsoft.com/office/2007/relationships/hdphoto" Target="../media/hdphoto2.wdp"/><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4.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9.png"/><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23.png"/></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72.jp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7143-3916-430C-A880-322B8D571FFD}"/>
              </a:ext>
            </a:extLst>
          </p:cNvPr>
          <p:cNvSpPr>
            <a:spLocks noGrp="1"/>
          </p:cNvSpPr>
          <p:nvPr>
            <p:ph type="ctrTitle"/>
          </p:nvPr>
        </p:nvSpPr>
        <p:spPr>
          <a:xfrm>
            <a:off x="617455" y="2328421"/>
            <a:ext cx="10957089" cy="2117119"/>
          </a:xfrm>
          <a:solidFill>
            <a:schemeClr val="tx1">
              <a:alpha val="40000"/>
            </a:schemeClr>
          </a:solidFill>
        </p:spPr>
        <p:txBody>
          <a:bodyPr>
            <a:normAutofit/>
          </a:bodyPr>
          <a:lstStyle/>
          <a:p>
            <a:pPr>
              <a:spcBef>
                <a:spcPts val="1200"/>
              </a:spcBef>
              <a:spcAft>
                <a:spcPts val="1200"/>
              </a:spcAft>
            </a:pPr>
            <a:r>
              <a:rPr lang="en-US" sz="4800" dirty="0">
                <a:solidFill>
                  <a:schemeClr val="bg1"/>
                </a:solidFill>
              </a:rPr>
              <a:t>Road salt: A likely driver of long-term benthic macroinvertebrate decline </a:t>
            </a:r>
            <a:br>
              <a:rPr lang="en-US" sz="4800" dirty="0">
                <a:solidFill>
                  <a:schemeClr val="bg1"/>
                </a:solidFill>
              </a:rPr>
            </a:br>
            <a:r>
              <a:rPr lang="en-US" sz="4800" dirty="0">
                <a:solidFill>
                  <a:schemeClr val="bg1"/>
                </a:solidFill>
              </a:rPr>
              <a:t>in an urbanizing stream </a:t>
            </a:r>
          </a:p>
        </p:txBody>
      </p:sp>
      <p:sp>
        <p:nvSpPr>
          <p:cNvPr id="3" name="Subtitle 2">
            <a:extLst>
              <a:ext uri="{FF2B5EF4-FFF2-40B4-BE49-F238E27FC236}">
                <a16:creationId xmlns:a16="http://schemas.microsoft.com/office/drawing/2014/main" id="{8867501B-D594-441E-91FC-B03C70695288}"/>
              </a:ext>
            </a:extLst>
          </p:cNvPr>
          <p:cNvSpPr>
            <a:spLocks noGrp="1"/>
          </p:cNvSpPr>
          <p:nvPr>
            <p:ph type="subTitle" idx="1"/>
          </p:nvPr>
        </p:nvSpPr>
        <p:spPr>
          <a:xfrm>
            <a:off x="617455" y="5287618"/>
            <a:ext cx="10957089" cy="1262270"/>
          </a:xfrm>
          <a:solidFill>
            <a:schemeClr val="tx1">
              <a:alpha val="40000"/>
            </a:schemeClr>
          </a:solidFill>
        </p:spPr>
        <p:txBody>
          <a:bodyPr>
            <a:normAutofit lnSpcReduction="10000"/>
          </a:bodyPr>
          <a:lstStyle/>
          <a:p>
            <a:r>
              <a:rPr lang="en-US" dirty="0">
                <a:solidFill>
                  <a:schemeClr val="bg1"/>
                </a:solidFill>
              </a:rPr>
              <a:t>Nguyen Tien Anh Quach</a:t>
            </a:r>
          </a:p>
          <a:p>
            <a:r>
              <a:rPr lang="en-US" dirty="0">
                <a:solidFill>
                  <a:schemeClr val="bg1"/>
                </a:solidFill>
              </a:rPr>
              <a:t>August 2</a:t>
            </a:r>
            <a:r>
              <a:rPr lang="en-US" baseline="30000" dirty="0">
                <a:solidFill>
                  <a:schemeClr val="bg1"/>
                </a:solidFill>
              </a:rPr>
              <a:t>nd</a:t>
            </a:r>
            <a:r>
              <a:rPr lang="en-US" dirty="0">
                <a:solidFill>
                  <a:schemeClr val="bg1"/>
                </a:solidFill>
              </a:rPr>
              <a:t>, 2023</a:t>
            </a:r>
          </a:p>
          <a:p>
            <a:r>
              <a:rPr lang="en-US" dirty="0">
                <a:solidFill>
                  <a:schemeClr val="bg1"/>
                </a:solidFill>
              </a:rPr>
              <a:t>Maryland Department of the Environment</a:t>
            </a:r>
          </a:p>
        </p:txBody>
      </p:sp>
    </p:spTree>
    <p:extLst>
      <p:ext uri="{BB962C8B-B14F-4D97-AF65-F5344CB8AC3E}">
        <p14:creationId xmlns:p14="http://schemas.microsoft.com/office/powerpoint/2010/main" val="4227831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9AA3EF-1E45-4527-872E-D4A69C745CAE}"/>
              </a:ext>
            </a:extLst>
          </p:cNvPr>
          <p:cNvSpPr>
            <a:spLocks noGrp="1"/>
          </p:cNvSpPr>
          <p:nvPr>
            <p:ph idx="1"/>
          </p:nvPr>
        </p:nvSpPr>
        <p:spPr>
          <a:xfrm>
            <a:off x="298554" y="1319736"/>
            <a:ext cx="11594892" cy="4381087"/>
          </a:xfrm>
        </p:spPr>
        <p:txBody>
          <a:bodyPr anchor="ctr">
            <a:normAutofit/>
          </a:bodyPr>
          <a:lstStyle/>
          <a:p>
            <a:pPr marL="514350" indent="-514350">
              <a:buFont typeface="+mj-lt"/>
              <a:buAutoNum type="arabicPeriod"/>
            </a:pPr>
            <a:r>
              <a:rPr lang="en-US" b="1" dirty="0">
                <a:latin typeface="Arial" panose="020B0604020202020204" pitchFamily="34" charset="0"/>
                <a:cs typeface="Arial" panose="020B0604020202020204" pitchFamily="34" charset="0"/>
              </a:rPr>
              <a:t>How did (a) land cover and (b) water chemistry change over the period 1987-2009?</a:t>
            </a:r>
          </a:p>
          <a:p>
            <a:pPr marL="514350" indent="-514350">
              <a:buFont typeface="+mj-lt"/>
              <a:buAutoNum type="arabicPeriod"/>
            </a:pPr>
            <a:endParaRPr lang="en-US" b="1" dirty="0">
              <a:latin typeface="Arial" panose="020B0604020202020204" pitchFamily="34" charset="0"/>
              <a:cs typeface="Arial" panose="020B0604020202020204" pitchFamily="34" charset="0"/>
            </a:endParaRPr>
          </a:p>
          <a:p>
            <a:pPr marL="514350" indent="-514350">
              <a:buFont typeface="+mj-lt"/>
              <a:buAutoNum type="arabicPeriod"/>
            </a:pPr>
            <a:r>
              <a:rPr lang="en-US" b="1" dirty="0">
                <a:latin typeface="Arial" panose="020B0604020202020204" pitchFamily="34" charset="0"/>
                <a:cs typeface="Arial" panose="020B0604020202020204" pitchFamily="34" charset="0"/>
              </a:rPr>
              <a:t>How did benthic macroinvertebrate communities respond to rapid urban development?</a:t>
            </a:r>
          </a:p>
          <a:p>
            <a:pPr marL="514350" indent="-514350">
              <a:buFont typeface="+mj-lt"/>
              <a:buAutoNum type="arabicPeriod"/>
            </a:pPr>
            <a:endParaRPr lang="en-US" b="1" dirty="0">
              <a:latin typeface="Arial" panose="020B0604020202020204" pitchFamily="34" charset="0"/>
              <a:cs typeface="Arial" panose="020B0604020202020204" pitchFamily="34" charset="0"/>
            </a:endParaRPr>
          </a:p>
          <a:p>
            <a:pPr marL="514350" indent="-514350">
              <a:buFont typeface="+mj-lt"/>
              <a:buAutoNum type="arabicPeriod"/>
            </a:pPr>
            <a:r>
              <a:rPr lang="en-US" b="1" dirty="0">
                <a:latin typeface="Arial" panose="020B0604020202020204" pitchFamily="34" charset="0"/>
                <a:cs typeface="Arial" panose="020B0604020202020204" pitchFamily="34" charset="0"/>
              </a:rPr>
              <a:t>What was the likely cause of benthic decline? </a:t>
            </a:r>
          </a:p>
        </p:txBody>
      </p:sp>
      <p:sp>
        <p:nvSpPr>
          <p:cNvPr id="6" name="Title 1">
            <a:extLst>
              <a:ext uri="{FF2B5EF4-FFF2-40B4-BE49-F238E27FC236}">
                <a16:creationId xmlns:a16="http://schemas.microsoft.com/office/drawing/2014/main" id="{829A9B22-04A8-12C4-85AC-4A16C46B07A2}"/>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effectLst/>
                <a:uLnTx/>
                <a:uFillTx/>
                <a:latin typeface="Calibri"/>
                <a:ea typeface="+mj-ea"/>
                <a:cs typeface="+mj-cs"/>
              </a:rPr>
              <a:t>Research questions</a:t>
            </a:r>
          </a:p>
        </p:txBody>
      </p:sp>
      <p:sp>
        <p:nvSpPr>
          <p:cNvPr id="4" name="Slide Number Placeholder 3">
            <a:extLst>
              <a:ext uri="{FF2B5EF4-FFF2-40B4-BE49-F238E27FC236}">
                <a16:creationId xmlns:a16="http://schemas.microsoft.com/office/drawing/2014/main" id="{49537997-D88C-3056-BAC9-930D51AF26AC}"/>
              </a:ext>
            </a:extLst>
          </p:cNvPr>
          <p:cNvSpPr>
            <a:spLocks noGrp="1"/>
          </p:cNvSpPr>
          <p:nvPr>
            <p:ph type="sldNum" sz="quarter" idx="12"/>
          </p:nvPr>
        </p:nvSpPr>
        <p:spPr/>
        <p:txBody>
          <a:bodyPr/>
          <a:lstStyle/>
          <a:p>
            <a:fld id="{C5EF2332-01BF-834F-8236-50238282D533}" type="slidenum">
              <a:rPr lang="en-US" smtClean="0"/>
              <a:t>10</a:t>
            </a:fld>
            <a:endParaRPr lang="en-US"/>
          </a:p>
        </p:txBody>
      </p:sp>
    </p:spTree>
    <p:extLst>
      <p:ext uri="{BB962C8B-B14F-4D97-AF65-F5344CB8AC3E}">
        <p14:creationId xmlns:p14="http://schemas.microsoft.com/office/powerpoint/2010/main" val="56431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26D47CE2-D17B-4D46-BFA5-A9ED83E1230E}"/>
              </a:ext>
            </a:extLst>
          </p:cNvPr>
          <p:cNvPicPr>
            <a:picLocks noChangeAspect="1"/>
          </p:cNvPicPr>
          <p:nvPr/>
        </p:nvPicPr>
        <p:blipFill rotWithShape="1">
          <a:blip r:embed="rId3">
            <a:extLst>
              <a:ext uri="{28A0092B-C50C-407E-A947-70E740481C1C}">
                <a14:useLocalDpi xmlns:a14="http://schemas.microsoft.com/office/drawing/2010/main" val="0"/>
              </a:ext>
            </a:extLst>
          </a:blip>
          <a:srcRect t="-108" r="22697" b="58321"/>
          <a:stretch/>
        </p:blipFill>
        <p:spPr>
          <a:xfrm>
            <a:off x="271242" y="1994222"/>
            <a:ext cx="4910271" cy="2869556"/>
          </a:xfrm>
          <a:prstGeom prst="rect">
            <a:avLst/>
          </a:prstGeom>
        </p:spPr>
      </p:pic>
      <p:cxnSp>
        <p:nvCxnSpPr>
          <p:cNvPr id="10" name="Straight Connector 9">
            <a:extLst>
              <a:ext uri="{FF2B5EF4-FFF2-40B4-BE49-F238E27FC236}">
                <a16:creationId xmlns:a16="http://schemas.microsoft.com/office/drawing/2014/main" id="{8D9D32B6-7692-4CAD-9834-66CC89FE1D50}"/>
              </a:ext>
            </a:extLst>
          </p:cNvPr>
          <p:cNvCxnSpPr>
            <a:cxnSpLocks/>
          </p:cNvCxnSpPr>
          <p:nvPr/>
        </p:nvCxnSpPr>
        <p:spPr>
          <a:xfrm flipH="1">
            <a:off x="3124447" y="123824"/>
            <a:ext cx="3472998" cy="2480230"/>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96F08361-5712-4391-BA0E-A8BBE5179DED}"/>
              </a:ext>
            </a:extLst>
          </p:cNvPr>
          <p:cNvSpPr txBox="1"/>
          <p:nvPr/>
        </p:nvSpPr>
        <p:spPr>
          <a:xfrm>
            <a:off x="656741" y="3274879"/>
            <a:ext cx="16402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Maryland</a:t>
            </a:r>
          </a:p>
        </p:txBody>
      </p:sp>
      <p:cxnSp>
        <p:nvCxnSpPr>
          <p:cNvPr id="12" name="Straight Connector 11">
            <a:extLst>
              <a:ext uri="{FF2B5EF4-FFF2-40B4-BE49-F238E27FC236}">
                <a16:creationId xmlns:a16="http://schemas.microsoft.com/office/drawing/2014/main" id="{4F1DC063-4D59-4046-AAD6-8BBED7B6EC24}"/>
              </a:ext>
            </a:extLst>
          </p:cNvPr>
          <p:cNvCxnSpPr>
            <a:cxnSpLocks/>
          </p:cNvCxnSpPr>
          <p:nvPr/>
        </p:nvCxnSpPr>
        <p:spPr>
          <a:xfrm flipH="1" flipV="1">
            <a:off x="3124447" y="2743200"/>
            <a:ext cx="3472997" cy="3990976"/>
          </a:xfrm>
          <a:prstGeom prst="line">
            <a:avLst/>
          </a:prstGeom>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D63F2DF2-3194-503B-21E3-48B59435DD9D}"/>
              </a:ext>
            </a:extLst>
          </p:cNvPr>
          <p:cNvPicPr>
            <a:picLocks noChangeAspect="1"/>
          </p:cNvPicPr>
          <p:nvPr/>
        </p:nvPicPr>
        <p:blipFill rotWithShape="1">
          <a:blip r:embed="rId4">
            <a:extLst>
              <a:ext uri="{28A0092B-C50C-407E-A947-70E740481C1C}">
                <a14:useLocalDpi xmlns:a14="http://schemas.microsoft.com/office/drawing/2010/main" val="0"/>
              </a:ext>
            </a:extLst>
          </a:blip>
          <a:srcRect t="4082" b="4218"/>
          <a:stretch/>
        </p:blipFill>
        <p:spPr>
          <a:xfrm>
            <a:off x="6634927" y="61912"/>
            <a:ext cx="5196383" cy="6734176"/>
          </a:xfrm>
          <a:prstGeom prst="rect">
            <a:avLst/>
          </a:prstGeom>
        </p:spPr>
      </p:pic>
      <p:sp>
        <p:nvSpPr>
          <p:cNvPr id="3" name="Slide Number Placeholder 2">
            <a:extLst>
              <a:ext uri="{FF2B5EF4-FFF2-40B4-BE49-F238E27FC236}">
                <a16:creationId xmlns:a16="http://schemas.microsoft.com/office/drawing/2014/main" id="{97AB70EB-C759-7827-8464-05CDCDEF1CCA}"/>
              </a:ext>
            </a:extLst>
          </p:cNvPr>
          <p:cNvSpPr>
            <a:spLocks noGrp="1"/>
          </p:cNvSpPr>
          <p:nvPr>
            <p:ph type="sldNum" sz="quarter" idx="12"/>
          </p:nvPr>
        </p:nvSpPr>
        <p:spPr/>
        <p:txBody>
          <a:bodyPr/>
          <a:lstStyle/>
          <a:p>
            <a:fld id="{C5EF2332-01BF-834F-8236-50238282D533}" type="slidenum">
              <a:rPr lang="en-US" smtClean="0"/>
              <a:t>11</a:t>
            </a:fld>
            <a:endParaRPr lang="en-US"/>
          </a:p>
        </p:txBody>
      </p:sp>
    </p:spTree>
    <p:extLst>
      <p:ext uri="{BB962C8B-B14F-4D97-AF65-F5344CB8AC3E}">
        <p14:creationId xmlns:p14="http://schemas.microsoft.com/office/powerpoint/2010/main" val="2657457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C7A93A4-E5E3-7A24-FA3D-E710E9395F0D}"/>
              </a:ext>
            </a:extLst>
          </p:cNvPr>
          <p:cNvSpPr txBox="1">
            <a:spLocks/>
          </p:cNvSpPr>
          <p:nvPr/>
        </p:nvSpPr>
        <p:spPr>
          <a:xfrm>
            <a:off x="407118" y="1337754"/>
            <a:ext cx="6001748" cy="5291646"/>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Benthic macroinvertebrates</a:t>
            </a:r>
          </a:p>
          <a:p>
            <a:pPr lvl="1">
              <a:spcBef>
                <a:spcPts val="0"/>
              </a:spcBef>
              <a:spcAft>
                <a:spcPts val="1200"/>
              </a:spcAft>
              <a:buFont typeface="Wingdings" panose="05000000000000000000" pitchFamily="2" charset="2"/>
              <a:buChar char="Ø"/>
            </a:pPr>
            <a:r>
              <a:rPr kumimoji="0" lang="en-US" sz="2400" b="0" i="0" u="none" strike="noStrike" kern="1200" cap="none" spc="0" normalizeH="0" baseline="0" noProof="0" dirty="0">
                <a:ln>
                  <a:noFill/>
                </a:ln>
                <a:solidFill>
                  <a:prstClr val="black"/>
                </a:solidFill>
                <a:effectLst/>
                <a:uLnTx/>
                <a:uFillTx/>
                <a:latin typeface="Calibri"/>
                <a:ea typeface="+mn-ea"/>
                <a:cs typeface="+mn-cs"/>
              </a:rPr>
              <a:t>Hess sampler</a:t>
            </a:r>
          </a:p>
          <a:p>
            <a:pPr lvl="1">
              <a:spcBef>
                <a:spcPts val="0"/>
              </a:spcBef>
              <a:spcAft>
                <a:spcPts val="1200"/>
              </a:spcAft>
              <a:buFont typeface="Wingdings" panose="05000000000000000000" pitchFamily="2" charset="2"/>
              <a:buChar char="Ø"/>
            </a:pPr>
            <a:r>
              <a:rPr kumimoji="0" lang="en-US" sz="2400" b="0" i="0" u="none" strike="noStrike" kern="1200" cap="none" spc="0" normalizeH="0" baseline="0" noProof="0" dirty="0">
                <a:ln>
                  <a:noFill/>
                </a:ln>
                <a:solidFill>
                  <a:prstClr val="black"/>
                </a:solidFill>
                <a:effectLst/>
                <a:uLnTx/>
                <a:uFillTx/>
                <a:latin typeface="Calibri"/>
                <a:ea typeface="+mn-ea"/>
                <a:cs typeface="+mn-cs"/>
              </a:rPr>
              <a:t>Four times a year (1987-1988 &amp; 2009)</a:t>
            </a:r>
          </a:p>
          <a:p>
            <a:pPr lvl="1">
              <a:spcBef>
                <a:spcPts val="0"/>
              </a:spcBef>
              <a:spcAft>
                <a:spcPts val="1200"/>
              </a:spcAft>
              <a:buFont typeface="Wingdings" panose="05000000000000000000" pitchFamily="2" charset="2"/>
              <a:buChar char="Ø"/>
            </a:pPr>
            <a:r>
              <a:rPr lang="en-US" sz="2400" dirty="0">
                <a:solidFill>
                  <a:prstClr val="black"/>
                </a:solidFill>
                <a:latin typeface="Calibri"/>
              </a:rPr>
              <a:t>Data recorded as density per m</a:t>
            </a:r>
            <a:r>
              <a:rPr lang="en-US" sz="2400" baseline="30000" dirty="0">
                <a:solidFill>
                  <a:prstClr val="black"/>
                </a:solidFill>
                <a:latin typeface="Calibri"/>
              </a:rPr>
              <a:t>2</a:t>
            </a:r>
            <a:endParaRPr kumimoji="0" lang="en-US" sz="2400" b="0" i="0" u="none" strike="noStrike" kern="1200" cap="none" spc="0" normalizeH="0" baseline="30000" noProof="0" dirty="0">
              <a:ln>
                <a:noFill/>
              </a:ln>
              <a:solidFill>
                <a:prstClr val="black"/>
              </a:solidFill>
              <a:effectLst/>
              <a:uLnTx/>
              <a:uFillTx/>
              <a:latin typeface="Calibri"/>
              <a:ea typeface="+mn-ea"/>
              <a:cs typeface="+mn-cs"/>
            </a:endParaRPr>
          </a:p>
          <a:p>
            <a:pPr marL="457188" lvl="1" indent="0">
              <a:spcBef>
                <a:spcPts val="0"/>
              </a:spcBef>
              <a:spcAft>
                <a:spcPts val="1200"/>
              </a:spcAft>
              <a:buNone/>
            </a:pPr>
            <a:endParaRPr lang="en-US" sz="2400" dirty="0">
              <a:solidFill>
                <a:prstClr val="black"/>
              </a:solidFill>
              <a:latin typeface="Calibri"/>
            </a:endParaRPr>
          </a:p>
          <a:p>
            <a:pPr>
              <a:spcBef>
                <a:spcPts val="0"/>
              </a:spcBef>
              <a:spcAft>
                <a:spcPts val="1200"/>
              </a:spcAft>
              <a:buFont typeface="Wingdings" panose="05000000000000000000" pitchFamily="2" charset="2"/>
              <a:buChar char="Ø"/>
            </a:pPr>
            <a:r>
              <a:rPr kumimoji="0" lang="en-US" sz="2800" b="1" i="0" u="none" strike="noStrike" kern="1200" cap="none" spc="0" normalizeH="0" baseline="0" noProof="0" dirty="0">
                <a:ln>
                  <a:noFill/>
                </a:ln>
                <a:solidFill>
                  <a:prstClr val="black"/>
                </a:solidFill>
                <a:effectLst/>
                <a:uLnTx/>
                <a:uFillTx/>
                <a:latin typeface="Calibri"/>
                <a:ea typeface="+mn-ea"/>
                <a:cs typeface="+mn-cs"/>
              </a:rPr>
              <a:t>Water chemistry</a:t>
            </a:r>
          </a:p>
          <a:p>
            <a:pPr lvl="1">
              <a:spcBef>
                <a:spcPts val="0"/>
              </a:spcBef>
              <a:spcAft>
                <a:spcPts val="1200"/>
              </a:spcAft>
              <a:buFont typeface="Wingdings" panose="05000000000000000000" pitchFamily="2" charset="2"/>
              <a:buChar char="Ø"/>
            </a:pPr>
            <a:r>
              <a:rPr lang="en-US" sz="2400" dirty="0">
                <a:solidFill>
                  <a:prstClr val="black"/>
                </a:solidFill>
                <a:latin typeface="Calibri"/>
              </a:rPr>
              <a:t>Roughly monthly</a:t>
            </a:r>
          </a:p>
          <a:p>
            <a:pPr lvl="2">
              <a:spcBef>
                <a:spcPts val="0"/>
              </a:spcBef>
              <a:spcAft>
                <a:spcPts val="1200"/>
              </a:spcAft>
              <a:buFont typeface="Wingdings" panose="05000000000000000000" pitchFamily="2" charset="2"/>
              <a:buChar char="Ø"/>
            </a:pPr>
            <a:r>
              <a:rPr lang="en-US" sz="2000" dirty="0">
                <a:solidFill>
                  <a:prstClr val="black"/>
                </a:solidFill>
                <a:latin typeface="Calibri"/>
              </a:rPr>
              <a:t>n</a:t>
            </a:r>
            <a:r>
              <a:rPr lang="en-US" sz="2000" baseline="-25000" dirty="0">
                <a:solidFill>
                  <a:prstClr val="black"/>
                </a:solidFill>
                <a:latin typeface="Calibri"/>
              </a:rPr>
              <a:t>1987</a:t>
            </a:r>
            <a:r>
              <a:rPr lang="en-US" sz="2000" dirty="0">
                <a:solidFill>
                  <a:prstClr val="black"/>
                </a:solidFill>
                <a:latin typeface="Calibri"/>
              </a:rPr>
              <a:t> = 11; n</a:t>
            </a:r>
            <a:r>
              <a:rPr lang="en-US" sz="2000" baseline="-25000" dirty="0">
                <a:solidFill>
                  <a:prstClr val="black"/>
                </a:solidFill>
                <a:latin typeface="Calibri"/>
              </a:rPr>
              <a:t>2009</a:t>
            </a:r>
            <a:r>
              <a:rPr lang="en-US" sz="2000" dirty="0">
                <a:solidFill>
                  <a:prstClr val="black"/>
                </a:solidFill>
                <a:latin typeface="Calibri"/>
              </a:rPr>
              <a:t> = 10 -12</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457189" marR="0" lvl="0" indent="-457189" algn="l" defTabSz="457189" rtl="0" eaLnBrk="1" fontAlgn="auto" latinLnBrk="0" hangingPunct="1">
              <a:lnSpc>
                <a:spcPct val="100000"/>
              </a:lnSpc>
              <a:spcBef>
                <a:spcPts val="0"/>
              </a:spcBef>
              <a:spcAft>
                <a:spcPts val="800"/>
              </a:spcAft>
              <a:buClrTx/>
              <a:buSzTx/>
              <a:buFont typeface="Wingdings" panose="05000000000000000000" pitchFamily="2" charset="2"/>
              <a:buChar char="Ø"/>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itle 1">
            <a:extLst>
              <a:ext uri="{FF2B5EF4-FFF2-40B4-BE49-F238E27FC236}">
                <a16:creationId xmlns:a16="http://schemas.microsoft.com/office/drawing/2014/main" id="{87D99702-AA80-744E-05FF-126AEC5CAE27}"/>
              </a:ext>
            </a:extLst>
          </p:cNvPr>
          <p:cNvSpPr txBox="1">
            <a:spLocks/>
          </p:cNvSpPr>
          <p:nvPr/>
        </p:nvSpPr>
        <p:spPr>
          <a:xfrm>
            <a:off x="96331" y="-27666"/>
            <a:ext cx="6304128"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lang="en-US" sz="3600" b="1" dirty="0">
                <a:solidFill>
                  <a:prstClr val="black"/>
                </a:solidFill>
                <a:latin typeface="Arial" panose="020B0604020202020204" pitchFamily="34" charset="0"/>
                <a:cs typeface="Arial" panose="020B0604020202020204" pitchFamily="34" charset="0"/>
              </a:rPr>
              <a:t>Sampling design</a:t>
            </a:r>
            <a:endParaRPr kumimoji="0" lang="en-US" sz="3600" b="1" i="0" u="none" strike="noStrike" kern="1200" cap="none" spc="0" normalizeH="0" baseline="-2500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pic>
        <p:nvPicPr>
          <p:cNvPr id="6" name="Picture 5">
            <a:extLst>
              <a:ext uri="{FF2B5EF4-FFF2-40B4-BE49-F238E27FC236}">
                <a16:creationId xmlns:a16="http://schemas.microsoft.com/office/drawing/2014/main" id="{08EDDAAB-9B69-DC5E-3817-0C201CAE38FD}"/>
              </a:ext>
            </a:extLst>
          </p:cNvPr>
          <p:cNvPicPr>
            <a:picLocks noChangeAspect="1"/>
          </p:cNvPicPr>
          <p:nvPr/>
        </p:nvPicPr>
        <p:blipFill rotWithShape="1">
          <a:blip r:embed="rId3">
            <a:extLst>
              <a:ext uri="{28A0092B-C50C-407E-A947-70E740481C1C}">
                <a14:useLocalDpi xmlns:a14="http://schemas.microsoft.com/office/drawing/2010/main" val="0"/>
              </a:ext>
            </a:extLst>
          </a:blip>
          <a:srcRect t="4082" b="4218"/>
          <a:stretch/>
        </p:blipFill>
        <p:spPr>
          <a:xfrm>
            <a:off x="6463863" y="0"/>
            <a:ext cx="5291931" cy="6858000"/>
          </a:xfrm>
          <a:prstGeom prst="rect">
            <a:avLst/>
          </a:prstGeom>
        </p:spPr>
      </p:pic>
      <p:grpSp>
        <p:nvGrpSpPr>
          <p:cNvPr id="3" name="Group 2">
            <a:extLst>
              <a:ext uri="{FF2B5EF4-FFF2-40B4-BE49-F238E27FC236}">
                <a16:creationId xmlns:a16="http://schemas.microsoft.com/office/drawing/2014/main" id="{FACD28AB-A86F-07A5-5549-98F1013E7D01}"/>
              </a:ext>
            </a:extLst>
          </p:cNvPr>
          <p:cNvGrpSpPr/>
          <p:nvPr/>
        </p:nvGrpSpPr>
        <p:grpSpPr>
          <a:xfrm>
            <a:off x="6769991" y="833487"/>
            <a:ext cx="3796136" cy="5029200"/>
            <a:chOff x="6988649" y="833487"/>
            <a:chExt cx="3796136" cy="5029200"/>
          </a:xfrm>
        </p:grpSpPr>
        <p:pic>
          <p:nvPicPr>
            <p:cNvPr id="1026" name="Picture 2" descr="Photos">
              <a:extLst>
                <a:ext uri="{FF2B5EF4-FFF2-40B4-BE49-F238E27FC236}">
                  <a16:creationId xmlns:a16="http://schemas.microsoft.com/office/drawing/2014/main" id="{067053F1-8ABC-B09C-E549-EFAE6EB411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2885" y="833487"/>
              <a:ext cx="3771900" cy="5029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7614CF-A025-FDDA-833E-BD2001EE9A42}"/>
                </a:ext>
              </a:extLst>
            </p:cNvPr>
            <p:cNvSpPr txBox="1"/>
            <p:nvPr/>
          </p:nvSpPr>
          <p:spPr>
            <a:xfrm>
              <a:off x="6988649" y="5647243"/>
              <a:ext cx="1088760" cy="215444"/>
            </a:xfrm>
            <a:prstGeom prst="rect">
              <a:avLst/>
            </a:prstGeom>
            <a:noFill/>
          </p:spPr>
          <p:txBody>
            <a:bodyPr wrap="none" rtlCol="0">
              <a:spAutoFit/>
            </a:bodyPr>
            <a:lstStyle/>
            <a:p>
              <a:r>
                <a:rPr lang="en-US" sz="800" dirty="0">
                  <a:solidFill>
                    <a:schemeClr val="bg1"/>
                  </a:solidFill>
                </a:rPr>
                <a:t>Credit: Danelle </a:t>
              </a:r>
              <a:r>
                <a:rPr lang="en-US" sz="800" dirty="0" err="1">
                  <a:solidFill>
                    <a:schemeClr val="bg1"/>
                  </a:solidFill>
                </a:rPr>
                <a:t>Haake</a:t>
              </a:r>
              <a:endParaRPr lang="en-US" sz="800" dirty="0">
                <a:solidFill>
                  <a:schemeClr val="bg1"/>
                </a:solidFill>
              </a:endParaRPr>
            </a:p>
          </p:txBody>
        </p:sp>
      </p:grpSp>
      <p:sp>
        <p:nvSpPr>
          <p:cNvPr id="8" name="Slide Number Placeholder 7">
            <a:extLst>
              <a:ext uri="{FF2B5EF4-FFF2-40B4-BE49-F238E27FC236}">
                <a16:creationId xmlns:a16="http://schemas.microsoft.com/office/drawing/2014/main" id="{7E59A9DE-709A-1548-31C6-9D6F232F90F9}"/>
              </a:ext>
            </a:extLst>
          </p:cNvPr>
          <p:cNvSpPr>
            <a:spLocks noGrp="1"/>
          </p:cNvSpPr>
          <p:nvPr>
            <p:ph type="sldNum" sz="quarter" idx="12"/>
          </p:nvPr>
        </p:nvSpPr>
        <p:spPr/>
        <p:txBody>
          <a:bodyPr/>
          <a:lstStyle/>
          <a:p>
            <a:fld id="{C5EF2332-01BF-834F-8236-50238282D533}" type="slidenum">
              <a:rPr lang="en-US" smtClean="0"/>
              <a:t>12</a:t>
            </a:fld>
            <a:endParaRPr lang="en-US"/>
          </a:p>
        </p:txBody>
      </p:sp>
    </p:spTree>
    <p:extLst>
      <p:ext uri="{BB962C8B-B14F-4D97-AF65-F5344CB8AC3E}">
        <p14:creationId xmlns:p14="http://schemas.microsoft.com/office/powerpoint/2010/main" val="63140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ABC086-B93C-C5EC-3539-9D646F28D2D7}"/>
              </a:ext>
            </a:extLst>
          </p:cNvPr>
          <p:cNvSpPr>
            <a:spLocks noGrp="1"/>
          </p:cNvSpPr>
          <p:nvPr>
            <p:ph type="title"/>
          </p:nvPr>
        </p:nvSpPr>
        <p:spPr/>
        <p:txBody>
          <a:bodyPr/>
          <a:lstStyle/>
          <a:p>
            <a:endParaRPr lang="en-US" dirty="0"/>
          </a:p>
        </p:txBody>
      </p:sp>
      <p:sp>
        <p:nvSpPr>
          <p:cNvPr id="8" name="Title 1">
            <a:extLst>
              <a:ext uri="{FF2B5EF4-FFF2-40B4-BE49-F238E27FC236}">
                <a16:creationId xmlns:a16="http://schemas.microsoft.com/office/drawing/2014/main" id="{7DB2D6DF-D548-CDF8-E35C-36A0DADF65B4}"/>
              </a:ext>
            </a:extLst>
          </p:cNvPr>
          <p:cNvSpPr txBox="1">
            <a:spLocks/>
          </p:cNvSpPr>
          <p:nvPr/>
        </p:nvSpPr>
        <p:spPr>
          <a:xfrm>
            <a:off x="0" y="2062868"/>
            <a:ext cx="12192000" cy="20916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i="1" dirty="0">
                <a:latin typeface="Arial" panose="020B0604020202020204" pitchFamily="34" charset="0"/>
                <a:cs typeface="Arial" panose="020B0604020202020204" pitchFamily="34" charset="0"/>
              </a:rPr>
              <a:t>Results</a:t>
            </a:r>
          </a:p>
        </p:txBody>
      </p:sp>
      <p:sp>
        <p:nvSpPr>
          <p:cNvPr id="3" name="Slide Number Placeholder 2">
            <a:extLst>
              <a:ext uri="{FF2B5EF4-FFF2-40B4-BE49-F238E27FC236}">
                <a16:creationId xmlns:a16="http://schemas.microsoft.com/office/drawing/2014/main" id="{39C337F7-B4DA-7E27-41CB-6D9DAB0C89CF}"/>
              </a:ext>
            </a:extLst>
          </p:cNvPr>
          <p:cNvSpPr>
            <a:spLocks noGrp="1"/>
          </p:cNvSpPr>
          <p:nvPr>
            <p:ph type="sldNum" sz="quarter" idx="12"/>
          </p:nvPr>
        </p:nvSpPr>
        <p:spPr/>
        <p:txBody>
          <a:bodyPr/>
          <a:lstStyle/>
          <a:p>
            <a:fld id="{C5EF2332-01BF-834F-8236-50238282D533}" type="slidenum">
              <a:rPr lang="en-US" smtClean="0"/>
              <a:t>13</a:t>
            </a:fld>
            <a:endParaRPr lang="en-US"/>
          </a:p>
        </p:txBody>
      </p:sp>
    </p:spTree>
    <p:extLst>
      <p:ext uri="{BB962C8B-B14F-4D97-AF65-F5344CB8AC3E}">
        <p14:creationId xmlns:p14="http://schemas.microsoft.com/office/powerpoint/2010/main" val="1520963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9AA3EF-1E45-4527-872E-D4A69C745CAE}"/>
              </a:ext>
            </a:extLst>
          </p:cNvPr>
          <p:cNvSpPr>
            <a:spLocks noGrp="1"/>
          </p:cNvSpPr>
          <p:nvPr>
            <p:ph idx="1"/>
          </p:nvPr>
        </p:nvSpPr>
        <p:spPr>
          <a:xfrm>
            <a:off x="298554" y="1350216"/>
            <a:ext cx="11594892" cy="4157567"/>
          </a:xfrm>
        </p:spPr>
        <p:txBody>
          <a:bodyPr anchor="ctr">
            <a:normAutofit/>
          </a:bodyPr>
          <a:lstStyle/>
          <a:p>
            <a:pPr marL="514350" indent="-514350">
              <a:buFont typeface="+mj-lt"/>
              <a:buAutoNum type="arabicPeriod"/>
            </a:pPr>
            <a:r>
              <a:rPr lang="en-US" b="1" dirty="0">
                <a:latin typeface="Arial" panose="020B0604020202020204" pitchFamily="34" charset="0"/>
                <a:cs typeface="Arial" panose="020B0604020202020204" pitchFamily="34" charset="0"/>
              </a:rPr>
              <a:t>How did (a) land cover and (b) water chemistry change over the period 1987-2009?</a:t>
            </a:r>
          </a:p>
          <a:p>
            <a:pPr marL="514350" indent="-514350">
              <a:buFont typeface="+mj-lt"/>
              <a:buAutoNum type="arabicPeriod"/>
            </a:pPr>
            <a:endParaRPr lang="en-US" b="1" dirty="0">
              <a:latin typeface="Arial" panose="020B0604020202020204" pitchFamily="34" charset="0"/>
              <a:cs typeface="Arial" panose="020B0604020202020204" pitchFamily="34" charset="0"/>
            </a:endParaRPr>
          </a:p>
          <a:p>
            <a:pPr marL="514350" indent="-514350">
              <a:buFont typeface="+mj-lt"/>
              <a:buAutoNum type="arabicPeriod"/>
            </a:pPr>
            <a:r>
              <a:rPr lang="en-US" b="1" dirty="0">
                <a:solidFill>
                  <a:schemeClr val="tx1">
                    <a:alpha val="25000"/>
                  </a:schemeClr>
                </a:solidFill>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rPr>
              <a:t>How did benthic macroinvertebrate communities respond to rapid urban development?</a:t>
            </a:r>
          </a:p>
          <a:p>
            <a:pPr marL="514350" indent="-514350">
              <a:buFont typeface="+mj-lt"/>
              <a:buAutoNum type="arabicPeriod"/>
            </a:pPr>
            <a:endParaRPr lang="en-US" b="1" dirty="0">
              <a:solidFill>
                <a:schemeClr val="tx1">
                  <a:alpha val="25000"/>
                </a:schemeClr>
              </a:solidFill>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endParaRPr>
          </a:p>
          <a:p>
            <a:pPr marL="514350" indent="-514350">
              <a:buFont typeface="+mj-lt"/>
              <a:buAutoNum type="arabicPeriod"/>
            </a:pPr>
            <a:r>
              <a:rPr lang="en-US" b="1" dirty="0">
                <a:solidFill>
                  <a:schemeClr val="tx1">
                    <a:alpha val="25000"/>
                  </a:schemeClr>
                </a:solidFill>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rPr>
              <a:t>What was the likely cause of benthic decline? </a:t>
            </a:r>
          </a:p>
        </p:txBody>
      </p:sp>
      <p:sp>
        <p:nvSpPr>
          <p:cNvPr id="6" name="Title 1">
            <a:extLst>
              <a:ext uri="{FF2B5EF4-FFF2-40B4-BE49-F238E27FC236}">
                <a16:creationId xmlns:a16="http://schemas.microsoft.com/office/drawing/2014/main" id="{829A9B22-04A8-12C4-85AC-4A16C46B07A2}"/>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Text" lastClr="000000"/>
                </a:solidFill>
                <a:effectLst/>
                <a:uLnTx/>
                <a:uFillTx/>
                <a:latin typeface="Calibri"/>
                <a:ea typeface="+mj-ea"/>
                <a:cs typeface="+mj-cs"/>
              </a:rPr>
              <a:t>Research questions</a:t>
            </a:r>
          </a:p>
        </p:txBody>
      </p:sp>
      <p:sp>
        <p:nvSpPr>
          <p:cNvPr id="4" name="Slide Number Placeholder 3">
            <a:extLst>
              <a:ext uri="{FF2B5EF4-FFF2-40B4-BE49-F238E27FC236}">
                <a16:creationId xmlns:a16="http://schemas.microsoft.com/office/drawing/2014/main" id="{916566DD-AE21-D93A-BB59-564A72994AC1}"/>
              </a:ext>
            </a:extLst>
          </p:cNvPr>
          <p:cNvSpPr>
            <a:spLocks noGrp="1"/>
          </p:cNvSpPr>
          <p:nvPr>
            <p:ph type="sldNum" sz="quarter" idx="12"/>
          </p:nvPr>
        </p:nvSpPr>
        <p:spPr/>
        <p:txBody>
          <a:bodyPr/>
          <a:lstStyle/>
          <a:p>
            <a:fld id="{C5EF2332-01BF-834F-8236-50238282D533}" type="slidenum">
              <a:rPr lang="en-US" smtClean="0"/>
              <a:t>14</a:t>
            </a:fld>
            <a:endParaRPr lang="en-US"/>
          </a:p>
        </p:txBody>
      </p:sp>
    </p:spTree>
    <p:extLst>
      <p:ext uri="{BB962C8B-B14F-4D97-AF65-F5344CB8AC3E}">
        <p14:creationId xmlns:p14="http://schemas.microsoft.com/office/powerpoint/2010/main" val="3815313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scatter chart&#10;&#10;Description automatically generated">
            <a:extLst>
              <a:ext uri="{FF2B5EF4-FFF2-40B4-BE49-F238E27FC236}">
                <a16:creationId xmlns:a16="http://schemas.microsoft.com/office/drawing/2014/main" id="{6789BB80-1233-800A-7FA2-3C13E4EFD4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9498" y="685798"/>
            <a:ext cx="6140398" cy="6140398"/>
          </a:xfrm>
          <a:prstGeom prst="rect">
            <a:avLst/>
          </a:prstGeom>
        </p:spPr>
      </p:pic>
      <p:sp>
        <p:nvSpPr>
          <p:cNvPr id="8" name="Title 1">
            <a:extLst>
              <a:ext uri="{FF2B5EF4-FFF2-40B4-BE49-F238E27FC236}">
                <a16:creationId xmlns:a16="http://schemas.microsoft.com/office/drawing/2014/main" id="{1382D6DE-1FBF-C096-2F77-1363ADB98292}"/>
              </a:ext>
            </a:extLst>
          </p:cNvPr>
          <p:cNvSpPr>
            <a:spLocks noGrp="1"/>
          </p:cNvSpPr>
          <p:nvPr>
            <p:ph type="title"/>
          </p:nvPr>
        </p:nvSpPr>
        <p:spPr>
          <a:xfrm>
            <a:off x="0" y="-35288"/>
            <a:ext cx="12192000" cy="861153"/>
          </a:xfrm>
        </p:spPr>
        <p:txBody>
          <a:bodyPr>
            <a:noAutofit/>
          </a:bodyPr>
          <a:lstStyle/>
          <a:p>
            <a:pPr algn="ctr"/>
            <a:r>
              <a:rPr lang="en-US" sz="2400" b="1" dirty="0">
                <a:latin typeface="Arial" panose="020B0604020202020204" pitchFamily="34" charset="0"/>
                <a:cs typeface="Arial" panose="020B0604020202020204" pitchFamily="34" charset="0"/>
              </a:rPr>
              <a:t>1a. Increase in % developed land varied greatly among the four sub-watersheds.</a:t>
            </a:r>
          </a:p>
        </p:txBody>
      </p:sp>
      <p:sp>
        <p:nvSpPr>
          <p:cNvPr id="9" name="Rectangle 8">
            <a:extLst>
              <a:ext uri="{FF2B5EF4-FFF2-40B4-BE49-F238E27FC236}">
                <a16:creationId xmlns:a16="http://schemas.microsoft.com/office/drawing/2014/main" id="{A2995836-4529-FF69-B911-96E3C76DE248}"/>
              </a:ext>
            </a:extLst>
          </p:cNvPr>
          <p:cNvSpPr/>
          <p:nvPr/>
        </p:nvSpPr>
        <p:spPr>
          <a:xfrm>
            <a:off x="3486206" y="812800"/>
            <a:ext cx="3096370" cy="5117735"/>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3034C2E-4627-7D63-06B0-B9CFB4EC9468}"/>
              </a:ext>
            </a:extLst>
          </p:cNvPr>
          <p:cNvSpPr>
            <a:spLocks noGrp="1"/>
          </p:cNvSpPr>
          <p:nvPr>
            <p:ph type="sldNum" sz="quarter" idx="12"/>
          </p:nvPr>
        </p:nvSpPr>
        <p:spPr/>
        <p:txBody>
          <a:bodyPr/>
          <a:lstStyle/>
          <a:p>
            <a:fld id="{C5EF2332-01BF-834F-8236-50238282D533}" type="slidenum">
              <a:rPr lang="en-US" smtClean="0"/>
              <a:t>15</a:t>
            </a:fld>
            <a:endParaRPr lang="en-US"/>
          </a:p>
        </p:txBody>
      </p:sp>
      <p:pic>
        <p:nvPicPr>
          <p:cNvPr id="4" name="Picture 3">
            <a:extLst>
              <a:ext uri="{FF2B5EF4-FFF2-40B4-BE49-F238E27FC236}">
                <a16:creationId xmlns:a16="http://schemas.microsoft.com/office/drawing/2014/main" id="{05BDE571-06EB-1D3E-025F-A5D090708B4A}"/>
              </a:ext>
            </a:extLst>
          </p:cNvPr>
          <p:cNvPicPr>
            <a:picLocks noChangeAspect="1"/>
          </p:cNvPicPr>
          <p:nvPr/>
        </p:nvPicPr>
        <p:blipFill rotWithShape="1">
          <a:blip r:embed="rId4">
            <a:extLst>
              <a:ext uri="{28A0092B-C50C-407E-A947-70E740481C1C}">
                <a14:useLocalDpi xmlns:a14="http://schemas.microsoft.com/office/drawing/2010/main" val="0"/>
              </a:ext>
            </a:extLst>
          </a:blip>
          <a:srcRect t="4082" b="4218"/>
          <a:stretch/>
        </p:blipFill>
        <p:spPr>
          <a:xfrm>
            <a:off x="8636553" y="1499076"/>
            <a:ext cx="2978426" cy="3859848"/>
          </a:xfrm>
          <a:prstGeom prst="rect">
            <a:avLst/>
          </a:prstGeom>
        </p:spPr>
      </p:pic>
    </p:spTree>
    <p:extLst>
      <p:ext uri="{BB962C8B-B14F-4D97-AF65-F5344CB8AC3E}">
        <p14:creationId xmlns:p14="http://schemas.microsoft.com/office/powerpoint/2010/main" val="36588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EE7274C-3AA6-A4F6-6822-5AB9C1543A0D}"/>
              </a:ext>
            </a:extLst>
          </p:cNvPr>
          <p:cNvSpPr txBox="1"/>
          <p:nvPr/>
        </p:nvSpPr>
        <p:spPr>
          <a:xfrm>
            <a:off x="544777" y="6155462"/>
            <a:ext cx="2639441" cy="400110"/>
          </a:xfrm>
          <a:prstGeom prst="rect">
            <a:avLst/>
          </a:prstGeom>
          <a:noFill/>
        </p:spPr>
        <p:txBody>
          <a:bodyPr wrap="none" rtlCol="0">
            <a:spAutoFit/>
          </a:bodyPr>
          <a:lstStyle/>
          <a:p>
            <a:pPr defTabSz="609585"/>
            <a:r>
              <a:rPr lang="en-US" sz="2000" b="1" dirty="0">
                <a:solidFill>
                  <a:prstClr val="black"/>
                </a:solidFill>
                <a:latin typeface="Calibri"/>
              </a:rPr>
              <a:t>Lowest developed land</a:t>
            </a:r>
          </a:p>
        </p:txBody>
      </p:sp>
      <p:cxnSp>
        <p:nvCxnSpPr>
          <p:cNvPr id="25" name="Straight Arrow Connector 24">
            <a:extLst>
              <a:ext uri="{FF2B5EF4-FFF2-40B4-BE49-F238E27FC236}">
                <a16:creationId xmlns:a16="http://schemas.microsoft.com/office/drawing/2014/main" id="{B742874D-D80C-4D5E-88FB-F6A0A4E98EF5}"/>
              </a:ext>
            </a:extLst>
          </p:cNvPr>
          <p:cNvCxnSpPr/>
          <p:nvPr/>
        </p:nvCxnSpPr>
        <p:spPr>
          <a:xfrm>
            <a:off x="3184218" y="6355517"/>
            <a:ext cx="597341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3D77487D-65E6-43A9-6127-8A14C38E8379}"/>
              </a:ext>
            </a:extLst>
          </p:cNvPr>
          <p:cNvGrpSpPr/>
          <p:nvPr/>
        </p:nvGrpSpPr>
        <p:grpSpPr>
          <a:xfrm>
            <a:off x="74076" y="1870211"/>
            <a:ext cx="11998656" cy="3865570"/>
            <a:chOff x="193344" y="1496215"/>
            <a:chExt cx="11998656" cy="3865570"/>
          </a:xfrm>
        </p:grpSpPr>
        <p:pic>
          <p:nvPicPr>
            <p:cNvPr id="27" name="Picture 26">
              <a:extLst>
                <a:ext uri="{FF2B5EF4-FFF2-40B4-BE49-F238E27FC236}">
                  <a16:creationId xmlns:a16="http://schemas.microsoft.com/office/drawing/2014/main" id="{784A3692-CBAF-ADC7-D480-26195F36B2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83"/>
            <a:stretch/>
          </p:blipFill>
          <p:spPr bwMode="auto">
            <a:xfrm>
              <a:off x="193344" y="1496215"/>
              <a:ext cx="11998656" cy="3865570"/>
            </a:xfrm>
            <a:prstGeom prst="rect">
              <a:avLst/>
            </a:prstGeom>
            <a:noFill/>
            <a:ln>
              <a:noFill/>
            </a:ln>
          </p:spPr>
        </p:pic>
        <p:sp>
          <p:nvSpPr>
            <p:cNvPr id="28" name="Rectangle 27">
              <a:extLst>
                <a:ext uri="{FF2B5EF4-FFF2-40B4-BE49-F238E27FC236}">
                  <a16:creationId xmlns:a16="http://schemas.microsoft.com/office/drawing/2014/main" id="{01013711-1C93-531D-0456-4D2EBAF49B03}"/>
                </a:ext>
              </a:extLst>
            </p:cNvPr>
            <p:cNvSpPr/>
            <p:nvPr/>
          </p:nvSpPr>
          <p:spPr>
            <a:xfrm>
              <a:off x="5803431" y="5041871"/>
              <a:ext cx="518678" cy="205179"/>
            </a:xfrm>
            <a:prstGeom prst="rect">
              <a:avLst/>
            </a:prstGeom>
            <a:solidFill>
              <a:srgbClr val="FEB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4B9174C-A90D-8EB8-6018-CB58B7EC1C19}"/>
                </a:ext>
              </a:extLst>
            </p:cNvPr>
            <p:cNvSpPr/>
            <p:nvPr/>
          </p:nvSpPr>
          <p:spPr>
            <a:xfrm>
              <a:off x="2365058" y="5021649"/>
              <a:ext cx="586335" cy="215042"/>
            </a:xfrm>
            <a:prstGeom prst="rect">
              <a:avLst/>
            </a:prstGeom>
            <a:solidFill>
              <a:srgbClr val="FFE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F8E231F-E33D-D69E-8C7C-E57AA5EEA01E}"/>
                </a:ext>
              </a:extLst>
            </p:cNvPr>
            <p:cNvSpPr/>
            <p:nvPr/>
          </p:nvSpPr>
          <p:spPr>
            <a:xfrm>
              <a:off x="4067498" y="5031511"/>
              <a:ext cx="619827" cy="205179"/>
            </a:xfrm>
            <a:prstGeom prst="rect">
              <a:avLst/>
            </a:prstGeom>
            <a:solidFill>
              <a:srgbClr val="FEB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AF319A4-8A70-3564-DC4B-F1FA9E960DF1}"/>
                </a:ext>
              </a:extLst>
            </p:cNvPr>
            <p:cNvSpPr/>
            <p:nvPr/>
          </p:nvSpPr>
          <p:spPr>
            <a:xfrm>
              <a:off x="7438214" y="5019808"/>
              <a:ext cx="603316" cy="205178"/>
            </a:xfrm>
            <a:prstGeom prst="rect">
              <a:avLst/>
            </a:prstGeom>
            <a:solidFill>
              <a:srgbClr val="FC4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F63EBE5-E3CC-A1F9-9780-3DD35737D179}"/>
                </a:ext>
              </a:extLst>
            </p:cNvPr>
            <p:cNvSpPr/>
            <p:nvPr/>
          </p:nvSpPr>
          <p:spPr>
            <a:xfrm>
              <a:off x="9157636" y="5023948"/>
              <a:ext cx="603316" cy="205179"/>
            </a:xfrm>
            <a:prstGeom prst="rect">
              <a:avLst/>
            </a:prstGeom>
            <a:solidFill>
              <a:srgbClr val="B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ED774D5-1D43-0C39-D64B-BBA2C71B31B4}"/>
                </a:ext>
              </a:extLst>
            </p:cNvPr>
            <p:cNvSpPr/>
            <p:nvPr/>
          </p:nvSpPr>
          <p:spPr>
            <a:xfrm>
              <a:off x="10808928" y="5023928"/>
              <a:ext cx="603316" cy="201058"/>
            </a:xfrm>
            <a:prstGeom prst="rect">
              <a:avLst/>
            </a:prstGeom>
            <a:solidFill>
              <a:srgbClr val="B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4" name="Picture 33" descr="A black text on a white background&#10;&#10;Description automatically generated with medium confidence">
            <a:extLst>
              <a:ext uri="{FF2B5EF4-FFF2-40B4-BE49-F238E27FC236}">
                <a16:creationId xmlns:a16="http://schemas.microsoft.com/office/drawing/2014/main" id="{212280C6-E154-C7FA-BF89-A2B45F2B7EED}"/>
              </a:ext>
            </a:extLst>
          </p:cNvPr>
          <p:cNvPicPr>
            <a:picLocks noChangeAspect="1"/>
          </p:cNvPicPr>
          <p:nvPr/>
        </p:nvPicPr>
        <p:blipFill rotWithShape="1">
          <a:blip r:embed="rId4">
            <a:extLst>
              <a:ext uri="{28A0092B-C50C-407E-A947-70E740481C1C}">
                <a14:useLocalDpi xmlns:a14="http://schemas.microsoft.com/office/drawing/2010/main" val="0"/>
              </a:ext>
            </a:extLst>
          </a:blip>
          <a:srcRect t="36100" b="40647"/>
          <a:stretch/>
        </p:blipFill>
        <p:spPr>
          <a:xfrm>
            <a:off x="7221682" y="902593"/>
            <a:ext cx="4928722" cy="472630"/>
          </a:xfrm>
          <a:prstGeom prst="rect">
            <a:avLst/>
          </a:prstGeom>
        </p:spPr>
      </p:pic>
      <p:sp>
        <p:nvSpPr>
          <p:cNvPr id="35" name="TextBox 34">
            <a:extLst>
              <a:ext uri="{FF2B5EF4-FFF2-40B4-BE49-F238E27FC236}">
                <a16:creationId xmlns:a16="http://schemas.microsoft.com/office/drawing/2014/main" id="{14032091-5A51-5083-6963-C180169BC7E7}"/>
              </a:ext>
            </a:extLst>
          </p:cNvPr>
          <p:cNvSpPr txBox="1"/>
          <p:nvPr/>
        </p:nvSpPr>
        <p:spPr>
          <a:xfrm>
            <a:off x="2795155" y="3636818"/>
            <a:ext cx="603316" cy="476276"/>
          </a:xfrm>
          <a:prstGeom prst="rect">
            <a:avLst/>
          </a:prstGeom>
          <a:solidFill>
            <a:schemeClr val="bg1"/>
          </a:solidFill>
        </p:spPr>
        <p:txBody>
          <a:bodyPr wrap="square" rtlCol="0">
            <a:spAutoFit/>
          </a:bodyPr>
          <a:lstStyle/>
          <a:p>
            <a:endParaRPr lang="en-US" dirty="0"/>
          </a:p>
        </p:txBody>
      </p:sp>
      <p:sp>
        <p:nvSpPr>
          <p:cNvPr id="36" name="TextBox 35">
            <a:extLst>
              <a:ext uri="{FF2B5EF4-FFF2-40B4-BE49-F238E27FC236}">
                <a16:creationId xmlns:a16="http://schemas.microsoft.com/office/drawing/2014/main" id="{756C7328-C1E3-18B6-92F9-5C2F381574B8}"/>
              </a:ext>
            </a:extLst>
          </p:cNvPr>
          <p:cNvSpPr txBox="1"/>
          <p:nvPr/>
        </p:nvSpPr>
        <p:spPr>
          <a:xfrm>
            <a:off x="4369157" y="3398680"/>
            <a:ext cx="603316" cy="476276"/>
          </a:xfrm>
          <a:prstGeom prst="rect">
            <a:avLst/>
          </a:prstGeom>
          <a:solidFill>
            <a:schemeClr val="bg1"/>
          </a:solidFill>
        </p:spPr>
        <p:txBody>
          <a:bodyPr wrap="square" rtlCol="0">
            <a:spAutoFit/>
          </a:bodyPr>
          <a:lstStyle/>
          <a:p>
            <a:endParaRPr lang="en-US" dirty="0"/>
          </a:p>
        </p:txBody>
      </p:sp>
      <p:sp>
        <p:nvSpPr>
          <p:cNvPr id="37" name="TextBox 36">
            <a:extLst>
              <a:ext uri="{FF2B5EF4-FFF2-40B4-BE49-F238E27FC236}">
                <a16:creationId xmlns:a16="http://schemas.microsoft.com/office/drawing/2014/main" id="{2C1EAF7F-72E2-78DC-33A1-57D1E98C0C93}"/>
              </a:ext>
            </a:extLst>
          </p:cNvPr>
          <p:cNvSpPr txBox="1"/>
          <p:nvPr/>
        </p:nvSpPr>
        <p:spPr>
          <a:xfrm>
            <a:off x="5943159" y="2303318"/>
            <a:ext cx="996391" cy="1125682"/>
          </a:xfrm>
          <a:prstGeom prst="rect">
            <a:avLst/>
          </a:prstGeom>
          <a:solidFill>
            <a:schemeClr val="bg1"/>
          </a:solidFill>
        </p:spPr>
        <p:txBody>
          <a:bodyPr wrap="square" rtlCol="0">
            <a:spAutoFit/>
          </a:bodyPr>
          <a:lstStyle/>
          <a:p>
            <a:endParaRPr lang="en-US" dirty="0"/>
          </a:p>
        </p:txBody>
      </p:sp>
      <p:sp>
        <p:nvSpPr>
          <p:cNvPr id="38" name="TextBox 37">
            <a:extLst>
              <a:ext uri="{FF2B5EF4-FFF2-40B4-BE49-F238E27FC236}">
                <a16:creationId xmlns:a16="http://schemas.microsoft.com/office/drawing/2014/main" id="{C38E1452-47DF-114F-D985-A03440FB652B}"/>
              </a:ext>
            </a:extLst>
          </p:cNvPr>
          <p:cNvSpPr txBox="1"/>
          <p:nvPr/>
        </p:nvSpPr>
        <p:spPr>
          <a:xfrm>
            <a:off x="7842099" y="2628021"/>
            <a:ext cx="603316" cy="476276"/>
          </a:xfrm>
          <a:prstGeom prst="rect">
            <a:avLst/>
          </a:prstGeom>
          <a:solidFill>
            <a:schemeClr val="bg1"/>
          </a:solidFill>
        </p:spPr>
        <p:txBody>
          <a:bodyPr wrap="square" rtlCol="0">
            <a:spAutoFit/>
          </a:bodyPr>
          <a:lstStyle/>
          <a:p>
            <a:endParaRPr lang="en-US" dirty="0"/>
          </a:p>
        </p:txBody>
      </p:sp>
      <p:sp>
        <p:nvSpPr>
          <p:cNvPr id="39" name="TextBox 38">
            <a:extLst>
              <a:ext uri="{FF2B5EF4-FFF2-40B4-BE49-F238E27FC236}">
                <a16:creationId xmlns:a16="http://schemas.microsoft.com/office/drawing/2014/main" id="{2EC00084-BD4E-FC41-2AC5-CC6FB7D54FD7}"/>
              </a:ext>
            </a:extLst>
          </p:cNvPr>
          <p:cNvSpPr txBox="1"/>
          <p:nvPr/>
        </p:nvSpPr>
        <p:spPr>
          <a:xfrm>
            <a:off x="9525904" y="2628021"/>
            <a:ext cx="603316" cy="476276"/>
          </a:xfrm>
          <a:prstGeom prst="rect">
            <a:avLst/>
          </a:prstGeom>
          <a:solidFill>
            <a:schemeClr val="bg1"/>
          </a:solidFill>
        </p:spPr>
        <p:txBody>
          <a:bodyPr wrap="square" rtlCol="0">
            <a:spAutoFit/>
          </a:bodyPr>
          <a:lstStyle/>
          <a:p>
            <a:endParaRPr lang="en-US" dirty="0"/>
          </a:p>
        </p:txBody>
      </p:sp>
      <p:sp>
        <p:nvSpPr>
          <p:cNvPr id="40" name="TextBox 39">
            <a:extLst>
              <a:ext uri="{FF2B5EF4-FFF2-40B4-BE49-F238E27FC236}">
                <a16:creationId xmlns:a16="http://schemas.microsoft.com/office/drawing/2014/main" id="{4D186D17-B925-ADD3-4F43-38BDC8B92841}"/>
              </a:ext>
            </a:extLst>
          </p:cNvPr>
          <p:cNvSpPr txBox="1"/>
          <p:nvPr/>
        </p:nvSpPr>
        <p:spPr>
          <a:xfrm>
            <a:off x="11042177" y="2303318"/>
            <a:ext cx="877048" cy="1208809"/>
          </a:xfrm>
          <a:prstGeom prst="rect">
            <a:avLst/>
          </a:prstGeom>
          <a:solidFill>
            <a:schemeClr val="bg1"/>
          </a:solidFill>
        </p:spPr>
        <p:txBody>
          <a:bodyPr wrap="square" rtlCol="0">
            <a:spAutoFit/>
          </a:bodyPr>
          <a:lstStyle/>
          <a:p>
            <a:endParaRPr lang="en-US" dirty="0"/>
          </a:p>
        </p:txBody>
      </p:sp>
      <p:sp>
        <p:nvSpPr>
          <p:cNvPr id="3" name="Title 2">
            <a:extLst>
              <a:ext uri="{FF2B5EF4-FFF2-40B4-BE49-F238E27FC236}">
                <a16:creationId xmlns:a16="http://schemas.microsoft.com/office/drawing/2014/main" id="{45365C03-93F6-C813-7D11-0290ABE3C7FB}"/>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8AC9204D-0EF2-549D-3542-968E7BAFD218}"/>
              </a:ext>
            </a:extLst>
          </p:cNvPr>
          <p:cNvSpPr txBox="1"/>
          <p:nvPr/>
        </p:nvSpPr>
        <p:spPr>
          <a:xfrm>
            <a:off x="9161437" y="6155462"/>
            <a:ext cx="2688428" cy="400110"/>
          </a:xfrm>
          <a:prstGeom prst="rect">
            <a:avLst/>
          </a:prstGeom>
          <a:noFill/>
        </p:spPr>
        <p:txBody>
          <a:bodyPr wrap="none" rtlCol="0">
            <a:spAutoFit/>
          </a:bodyPr>
          <a:lstStyle/>
          <a:p>
            <a:pPr defTabSz="609585"/>
            <a:r>
              <a:rPr lang="en-US" sz="2000" b="1" dirty="0">
                <a:solidFill>
                  <a:prstClr val="black"/>
                </a:solidFill>
                <a:latin typeface="Calibri"/>
              </a:rPr>
              <a:t>Highest developed land</a:t>
            </a:r>
          </a:p>
        </p:txBody>
      </p:sp>
      <p:sp>
        <p:nvSpPr>
          <p:cNvPr id="5" name="Slide Number Placeholder 4">
            <a:extLst>
              <a:ext uri="{FF2B5EF4-FFF2-40B4-BE49-F238E27FC236}">
                <a16:creationId xmlns:a16="http://schemas.microsoft.com/office/drawing/2014/main" id="{1F37F9F2-B5FE-32EE-1135-7EE293800459}"/>
              </a:ext>
            </a:extLst>
          </p:cNvPr>
          <p:cNvSpPr>
            <a:spLocks noGrp="1"/>
          </p:cNvSpPr>
          <p:nvPr>
            <p:ph type="sldNum" sz="quarter" idx="12"/>
          </p:nvPr>
        </p:nvSpPr>
        <p:spPr/>
        <p:txBody>
          <a:bodyPr/>
          <a:lstStyle/>
          <a:p>
            <a:fld id="{C5EF2332-01BF-834F-8236-50238282D533}" type="slidenum">
              <a:rPr lang="en-US" smtClean="0"/>
              <a:t>16</a:t>
            </a:fld>
            <a:endParaRPr lang="en-US"/>
          </a:p>
        </p:txBody>
      </p:sp>
    </p:spTree>
    <p:extLst>
      <p:ext uri="{BB962C8B-B14F-4D97-AF65-F5344CB8AC3E}">
        <p14:creationId xmlns:p14="http://schemas.microsoft.com/office/powerpoint/2010/main" val="1673787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382D6DE-1FBF-C096-2F77-1363ADB98292}"/>
              </a:ext>
            </a:extLst>
          </p:cNvPr>
          <p:cNvSpPr>
            <a:spLocks noGrp="1"/>
          </p:cNvSpPr>
          <p:nvPr>
            <p:ph type="title"/>
          </p:nvPr>
        </p:nvSpPr>
        <p:spPr>
          <a:xfrm>
            <a:off x="96672" y="17487"/>
            <a:ext cx="12192000" cy="861153"/>
          </a:xfrm>
        </p:spPr>
        <p:txBody>
          <a:bodyPr>
            <a:noAutofit/>
          </a:bodyPr>
          <a:lstStyle/>
          <a:p>
            <a:r>
              <a:rPr lang="en-US" sz="2400" b="1" dirty="0">
                <a:latin typeface="Arial" panose="020B0604020202020204" pitchFamily="34" charset="0"/>
                <a:cs typeface="Arial" panose="020B0604020202020204" pitchFamily="34" charset="0"/>
              </a:rPr>
              <a:t>1b. Increases in specific conductance (SC) in sub-watersheds with high % ISA.</a:t>
            </a:r>
          </a:p>
        </p:txBody>
      </p:sp>
      <p:pic>
        <p:nvPicPr>
          <p:cNvPr id="11" name="Picture 10" descr="A black text on a white background&#10;&#10;Description automatically generated with medium confidence">
            <a:extLst>
              <a:ext uri="{FF2B5EF4-FFF2-40B4-BE49-F238E27FC236}">
                <a16:creationId xmlns:a16="http://schemas.microsoft.com/office/drawing/2014/main" id="{764E8886-4128-B441-629C-DFB963A83AA7}"/>
              </a:ext>
            </a:extLst>
          </p:cNvPr>
          <p:cNvPicPr>
            <a:picLocks noChangeAspect="1"/>
          </p:cNvPicPr>
          <p:nvPr/>
        </p:nvPicPr>
        <p:blipFill rotWithShape="1">
          <a:blip r:embed="rId3">
            <a:extLst>
              <a:ext uri="{28A0092B-C50C-407E-A947-70E740481C1C}">
                <a14:useLocalDpi xmlns:a14="http://schemas.microsoft.com/office/drawing/2010/main" val="0"/>
              </a:ext>
            </a:extLst>
          </a:blip>
          <a:srcRect t="36100" b="19520"/>
          <a:stretch/>
        </p:blipFill>
        <p:spPr>
          <a:xfrm>
            <a:off x="7221682" y="902593"/>
            <a:ext cx="4928722" cy="902074"/>
          </a:xfrm>
          <a:prstGeom prst="rect">
            <a:avLst/>
          </a:prstGeom>
        </p:spPr>
      </p:pic>
      <p:sp>
        <p:nvSpPr>
          <p:cNvPr id="14" name="Rectangle 13">
            <a:extLst>
              <a:ext uri="{FF2B5EF4-FFF2-40B4-BE49-F238E27FC236}">
                <a16:creationId xmlns:a16="http://schemas.microsoft.com/office/drawing/2014/main" id="{04DE8C47-87F9-92F5-33DC-692A91301FC1}"/>
              </a:ext>
            </a:extLst>
          </p:cNvPr>
          <p:cNvSpPr/>
          <p:nvPr/>
        </p:nvSpPr>
        <p:spPr>
          <a:xfrm>
            <a:off x="5803431" y="5415867"/>
            <a:ext cx="518678" cy="205179"/>
          </a:xfrm>
          <a:prstGeom prst="rect">
            <a:avLst/>
          </a:prstGeom>
          <a:solidFill>
            <a:srgbClr val="FEB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0AAF64-B7FA-2890-839C-D94461DC753E}"/>
              </a:ext>
            </a:extLst>
          </p:cNvPr>
          <p:cNvSpPr/>
          <p:nvPr/>
        </p:nvSpPr>
        <p:spPr>
          <a:xfrm>
            <a:off x="2365058" y="5395645"/>
            <a:ext cx="586335" cy="215042"/>
          </a:xfrm>
          <a:prstGeom prst="rect">
            <a:avLst/>
          </a:prstGeom>
          <a:solidFill>
            <a:srgbClr val="FFE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269F0AB-B6F5-FD6C-23EE-E74ABEF1A366}"/>
              </a:ext>
            </a:extLst>
          </p:cNvPr>
          <p:cNvSpPr/>
          <p:nvPr/>
        </p:nvSpPr>
        <p:spPr>
          <a:xfrm>
            <a:off x="4067498" y="5405507"/>
            <a:ext cx="619827" cy="205179"/>
          </a:xfrm>
          <a:prstGeom prst="rect">
            <a:avLst/>
          </a:prstGeom>
          <a:solidFill>
            <a:srgbClr val="FEB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E8B2721-83B4-0137-EDEA-C74D58C0C9B9}"/>
              </a:ext>
            </a:extLst>
          </p:cNvPr>
          <p:cNvSpPr/>
          <p:nvPr/>
        </p:nvSpPr>
        <p:spPr>
          <a:xfrm>
            <a:off x="7438214" y="5393804"/>
            <a:ext cx="603316" cy="205178"/>
          </a:xfrm>
          <a:prstGeom prst="rect">
            <a:avLst/>
          </a:prstGeom>
          <a:solidFill>
            <a:srgbClr val="FC4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45D92C6-F2A8-984B-9318-1B9EA95AB789}"/>
              </a:ext>
            </a:extLst>
          </p:cNvPr>
          <p:cNvSpPr/>
          <p:nvPr/>
        </p:nvSpPr>
        <p:spPr>
          <a:xfrm>
            <a:off x="9157636" y="5397944"/>
            <a:ext cx="603316" cy="205179"/>
          </a:xfrm>
          <a:prstGeom prst="rect">
            <a:avLst/>
          </a:prstGeom>
          <a:solidFill>
            <a:srgbClr val="B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962680A-D715-F714-EF66-3DBFB475FEF0}"/>
              </a:ext>
            </a:extLst>
          </p:cNvPr>
          <p:cNvSpPr/>
          <p:nvPr/>
        </p:nvSpPr>
        <p:spPr>
          <a:xfrm>
            <a:off x="10808928" y="5397924"/>
            <a:ext cx="603316" cy="201058"/>
          </a:xfrm>
          <a:prstGeom prst="rect">
            <a:avLst/>
          </a:prstGeom>
          <a:solidFill>
            <a:srgbClr val="B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C6BCFCE-49C1-C836-8929-C345DCA7A392}"/>
              </a:ext>
            </a:extLst>
          </p:cNvPr>
          <p:cNvSpPr txBox="1"/>
          <p:nvPr/>
        </p:nvSpPr>
        <p:spPr>
          <a:xfrm>
            <a:off x="544777" y="6155462"/>
            <a:ext cx="2639441" cy="400110"/>
          </a:xfrm>
          <a:prstGeom prst="rect">
            <a:avLst/>
          </a:prstGeom>
          <a:noFill/>
        </p:spPr>
        <p:txBody>
          <a:bodyPr wrap="none" rtlCol="0">
            <a:spAutoFit/>
          </a:bodyPr>
          <a:lstStyle/>
          <a:p>
            <a:pPr defTabSz="609585"/>
            <a:r>
              <a:rPr lang="en-US" sz="2000" b="1" dirty="0">
                <a:solidFill>
                  <a:prstClr val="black"/>
                </a:solidFill>
                <a:latin typeface="Calibri"/>
              </a:rPr>
              <a:t>Lowest developed land</a:t>
            </a:r>
          </a:p>
        </p:txBody>
      </p:sp>
      <p:cxnSp>
        <p:nvCxnSpPr>
          <p:cNvPr id="21" name="Straight Arrow Connector 20">
            <a:extLst>
              <a:ext uri="{FF2B5EF4-FFF2-40B4-BE49-F238E27FC236}">
                <a16:creationId xmlns:a16="http://schemas.microsoft.com/office/drawing/2014/main" id="{7FA22A78-C57E-E56E-C3B7-B7CB993C052E}"/>
              </a:ext>
            </a:extLst>
          </p:cNvPr>
          <p:cNvCxnSpPr/>
          <p:nvPr/>
        </p:nvCxnSpPr>
        <p:spPr>
          <a:xfrm>
            <a:off x="3184218" y="6355517"/>
            <a:ext cx="597341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FA2A466-341F-B743-F577-77E543A5FB45}"/>
              </a:ext>
            </a:extLst>
          </p:cNvPr>
          <p:cNvSpPr txBox="1"/>
          <p:nvPr/>
        </p:nvSpPr>
        <p:spPr>
          <a:xfrm>
            <a:off x="9161437" y="6155462"/>
            <a:ext cx="2688428" cy="400110"/>
          </a:xfrm>
          <a:prstGeom prst="rect">
            <a:avLst/>
          </a:prstGeom>
          <a:noFill/>
        </p:spPr>
        <p:txBody>
          <a:bodyPr wrap="none" rtlCol="0">
            <a:spAutoFit/>
          </a:bodyPr>
          <a:lstStyle/>
          <a:p>
            <a:pPr defTabSz="609585"/>
            <a:r>
              <a:rPr lang="en-US" sz="2000" b="1" dirty="0">
                <a:solidFill>
                  <a:prstClr val="black"/>
                </a:solidFill>
                <a:latin typeface="Calibri"/>
              </a:rPr>
              <a:t>Highest developed land</a:t>
            </a:r>
          </a:p>
        </p:txBody>
      </p:sp>
      <p:sp>
        <p:nvSpPr>
          <p:cNvPr id="3" name="Slide Number Placeholder 2">
            <a:extLst>
              <a:ext uri="{FF2B5EF4-FFF2-40B4-BE49-F238E27FC236}">
                <a16:creationId xmlns:a16="http://schemas.microsoft.com/office/drawing/2014/main" id="{BAA8D3A9-C533-EA6F-A8F1-DF9C676C92F4}"/>
              </a:ext>
            </a:extLst>
          </p:cNvPr>
          <p:cNvSpPr>
            <a:spLocks noGrp="1"/>
          </p:cNvSpPr>
          <p:nvPr>
            <p:ph type="sldNum" sz="quarter" idx="12"/>
          </p:nvPr>
        </p:nvSpPr>
        <p:spPr/>
        <p:txBody>
          <a:bodyPr/>
          <a:lstStyle/>
          <a:p>
            <a:fld id="{C5EF2332-01BF-834F-8236-50238282D533}" type="slidenum">
              <a:rPr lang="en-US" smtClean="0"/>
              <a:t>17</a:t>
            </a:fld>
            <a:endParaRPr lang="en-US"/>
          </a:p>
        </p:txBody>
      </p:sp>
      <p:grpSp>
        <p:nvGrpSpPr>
          <p:cNvPr id="4" name="Group 3">
            <a:extLst>
              <a:ext uri="{FF2B5EF4-FFF2-40B4-BE49-F238E27FC236}">
                <a16:creationId xmlns:a16="http://schemas.microsoft.com/office/drawing/2014/main" id="{A1D2A47A-0BC8-024A-0AAE-769D794DEC55}"/>
              </a:ext>
            </a:extLst>
          </p:cNvPr>
          <p:cNvGrpSpPr/>
          <p:nvPr/>
        </p:nvGrpSpPr>
        <p:grpSpPr>
          <a:xfrm>
            <a:off x="74076" y="1870211"/>
            <a:ext cx="11998656" cy="3865570"/>
            <a:chOff x="193344" y="1496215"/>
            <a:chExt cx="11998656" cy="3865570"/>
          </a:xfrm>
        </p:grpSpPr>
        <p:pic>
          <p:nvPicPr>
            <p:cNvPr id="5" name="Picture 4">
              <a:extLst>
                <a:ext uri="{FF2B5EF4-FFF2-40B4-BE49-F238E27FC236}">
                  <a16:creationId xmlns:a16="http://schemas.microsoft.com/office/drawing/2014/main" id="{663F3A00-5792-F99A-EB4E-62EFD03E113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7783"/>
            <a:stretch/>
          </p:blipFill>
          <p:spPr bwMode="auto">
            <a:xfrm>
              <a:off x="193344" y="1496215"/>
              <a:ext cx="11998656" cy="3865570"/>
            </a:xfrm>
            <a:prstGeom prst="rect">
              <a:avLst/>
            </a:prstGeom>
            <a:noFill/>
            <a:ln>
              <a:noFill/>
            </a:ln>
          </p:spPr>
        </p:pic>
        <p:sp>
          <p:nvSpPr>
            <p:cNvPr id="6" name="Rectangle 5">
              <a:extLst>
                <a:ext uri="{FF2B5EF4-FFF2-40B4-BE49-F238E27FC236}">
                  <a16:creationId xmlns:a16="http://schemas.microsoft.com/office/drawing/2014/main" id="{D327DFEF-8809-4154-E546-049BD2D374CF}"/>
                </a:ext>
              </a:extLst>
            </p:cNvPr>
            <p:cNvSpPr/>
            <p:nvPr/>
          </p:nvSpPr>
          <p:spPr>
            <a:xfrm>
              <a:off x="5803431" y="5041871"/>
              <a:ext cx="518678" cy="205179"/>
            </a:xfrm>
            <a:prstGeom prst="rect">
              <a:avLst/>
            </a:prstGeom>
            <a:solidFill>
              <a:srgbClr val="FEB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82226A3-4E58-47B6-BFD8-99D885BFF29C}"/>
                </a:ext>
              </a:extLst>
            </p:cNvPr>
            <p:cNvSpPr/>
            <p:nvPr/>
          </p:nvSpPr>
          <p:spPr>
            <a:xfrm>
              <a:off x="2365058" y="5021649"/>
              <a:ext cx="586335" cy="215042"/>
            </a:xfrm>
            <a:prstGeom prst="rect">
              <a:avLst/>
            </a:prstGeom>
            <a:solidFill>
              <a:srgbClr val="FFE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3F21E08-155A-EA6E-0D05-725E2C779D35}"/>
                </a:ext>
              </a:extLst>
            </p:cNvPr>
            <p:cNvSpPr/>
            <p:nvPr/>
          </p:nvSpPr>
          <p:spPr>
            <a:xfrm>
              <a:off x="4067498" y="5031511"/>
              <a:ext cx="619827" cy="205179"/>
            </a:xfrm>
            <a:prstGeom prst="rect">
              <a:avLst/>
            </a:prstGeom>
            <a:solidFill>
              <a:srgbClr val="FEB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0DD482-96D6-FC78-2BEC-82B6FD40DE4B}"/>
                </a:ext>
              </a:extLst>
            </p:cNvPr>
            <p:cNvSpPr/>
            <p:nvPr/>
          </p:nvSpPr>
          <p:spPr>
            <a:xfrm>
              <a:off x="7438214" y="5019808"/>
              <a:ext cx="603316" cy="205178"/>
            </a:xfrm>
            <a:prstGeom prst="rect">
              <a:avLst/>
            </a:prstGeom>
            <a:solidFill>
              <a:srgbClr val="FC4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BB91E69-7C17-4F8B-5FF0-559E258619B5}"/>
                </a:ext>
              </a:extLst>
            </p:cNvPr>
            <p:cNvSpPr/>
            <p:nvPr/>
          </p:nvSpPr>
          <p:spPr>
            <a:xfrm>
              <a:off x="9157636" y="5023948"/>
              <a:ext cx="603316" cy="205179"/>
            </a:xfrm>
            <a:prstGeom prst="rect">
              <a:avLst/>
            </a:prstGeom>
            <a:solidFill>
              <a:srgbClr val="B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D7E4710-4600-38F1-4B6D-A96E0E90CA24}"/>
                </a:ext>
              </a:extLst>
            </p:cNvPr>
            <p:cNvSpPr/>
            <p:nvPr/>
          </p:nvSpPr>
          <p:spPr>
            <a:xfrm>
              <a:off x="10808928" y="5023928"/>
              <a:ext cx="603316" cy="201058"/>
            </a:xfrm>
            <a:prstGeom prst="rect">
              <a:avLst/>
            </a:prstGeom>
            <a:solidFill>
              <a:srgbClr val="B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317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4718006-EBC3-86DE-06F5-A6312828C46A}"/>
              </a:ext>
            </a:extLst>
          </p:cNvPr>
          <p:cNvGrpSpPr/>
          <p:nvPr/>
        </p:nvGrpSpPr>
        <p:grpSpPr>
          <a:xfrm>
            <a:off x="74076" y="1870211"/>
            <a:ext cx="11998656" cy="3865570"/>
            <a:chOff x="193344" y="1496215"/>
            <a:chExt cx="11998656" cy="3865570"/>
          </a:xfrm>
        </p:grpSpPr>
        <p:pic>
          <p:nvPicPr>
            <p:cNvPr id="20" name="Picture 19">
              <a:extLst>
                <a:ext uri="{FF2B5EF4-FFF2-40B4-BE49-F238E27FC236}">
                  <a16:creationId xmlns:a16="http://schemas.microsoft.com/office/drawing/2014/main" id="{0AE7EBD2-E18D-A6BC-EB04-00B53B8B194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783"/>
            <a:stretch/>
          </p:blipFill>
          <p:spPr bwMode="auto">
            <a:xfrm>
              <a:off x="193344" y="1496215"/>
              <a:ext cx="11998656" cy="3865570"/>
            </a:xfrm>
            <a:prstGeom prst="rect">
              <a:avLst/>
            </a:prstGeom>
            <a:noFill/>
            <a:ln>
              <a:noFill/>
            </a:ln>
          </p:spPr>
        </p:pic>
        <p:sp>
          <p:nvSpPr>
            <p:cNvPr id="21" name="Rectangle 20">
              <a:extLst>
                <a:ext uri="{FF2B5EF4-FFF2-40B4-BE49-F238E27FC236}">
                  <a16:creationId xmlns:a16="http://schemas.microsoft.com/office/drawing/2014/main" id="{25B2CC36-9669-263B-4CB2-839B63240C65}"/>
                </a:ext>
              </a:extLst>
            </p:cNvPr>
            <p:cNvSpPr/>
            <p:nvPr/>
          </p:nvSpPr>
          <p:spPr>
            <a:xfrm>
              <a:off x="5803431" y="5041871"/>
              <a:ext cx="518678" cy="205179"/>
            </a:xfrm>
            <a:prstGeom prst="rect">
              <a:avLst/>
            </a:prstGeom>
            <a:solidFill>
              <a:srgbClr val="FEB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FC245F7F-432F-A262-6DFE-60F3CF40AAC9}"/>
                </a:ext>
              </a:extLst>
            </p:cNvPr>
            <p:cNvSpPr/>
            <p:nvPr/>
          </p:nvSpPr>
          <p:spPr>
            <a:xfrm>
              <a:off x="2365058" y="5021649"/>
              <a:ext cx="586335" cy="215042"/>
            </a:xfrm>
            <a:prstGeom prst="rect">
              <a:avLst/>
            </a:prstGeom>
            <a:solidFill>
              <a:srgbClr val="FFED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8517092-5C0A-E52F-C2C1-EAD436A4C0C6}"/>
                </a:ext>
              </a:extLst>
            </p:cNvPr>
            <p:cNvSpPr/>
            <p:nvPr/>
          </p:nvSpPr>
          <p:spPr>
            <a:xfrm>
              <a:off x="4067498" y="5031511"/>
              <a:ext cx="619827" cy="205179"/>
            </a:xfrm>
            <a:prstGeom prst="rect">
              <a:avLst/>
            </a:prstGeom>
            <a:solidFill>
              <a:srgbClr val="FEB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8439750-BBD3-94AF-0A46-4EB3F6B9AE73}"/>
                </a:ext>
              </a:extLst>
            </p:cNvPr>
            <p:cNvSpPr/>
            <p:nvPr/>
          </p:nvSpPr>
          <p:spPr>
            <a:xfrm>
              <a:off x="7438214" y="5019808"/>
              <a:ext cx="603316" cy="205178"/>
            </a:xfrm>
            <a:prstGeom prst="rect">
              <a:avLst/>
            </a:prstGeom>
            <a:solidFill>
              <a:srgbClr val="FC4E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AA9C390-E529-AB1C-73A9-C33976FB235E}"/>
                </a:ext>
              </a:extLst>
            </p:cNvPr>
            <p:cNvSpPr/>
            <p:nvPr/>
          </p:nvSpPr>
          <p:spPr>
            <a:xfrm>
              <a:off x="9157636" y="5023948"/>
              <a:ext cx="603316" cy="205179"/>
            </a:xfrm>
            <a:prstGeom prst="rect">
              <a:avLst/>
            </a:prstGeom>
            <a:solidFill>
              <a:srgbClr val="B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D46B5C-2EA2-27DD-DB3E-428E42AF2B47}"/>
                </a:ext>
              </a:extLst>
            </p:cNvPr>
            <p:cNvSpPr/>
            <p:nvPr/>
          </p:nvSpPr>
          <p:spPr>
            <a:xfrm>
              <a:off x="10808928" y="5023928"/>
              <a:ext cx="603316" cy="201058"/>
            </a:xfrm>
            <a:prstGeom prst="rect">
              <a:avLst/>
            </a:prstGeom>
            <a:solidFill>
              <a:srgbClr val="B10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itle 1">
            <a:extLst>
              <a:ext uri="{FF2B5EF4-FFF2-40B4-BE49-F238E27FC236}">
                <a16:creationId xmlns:a16="http://schemas.microsoft.com/office/drawing/2014/main" id="{1382D6DE-1FBF-C096-2F77-1363ADB98292}"/>
              </a:ext>
            </a:extLst>
          </p:cNvPr>
          <p:cNvSpPr>
            <a:spLocks noGrp="1"/>
          </p:cNvSpPr>
          <p:nvPr>
            <p:ph type="title"/>
          </p:nvPr>
        </p:nvSpPr>
        <p:spPr>
          <a:xfrm>
            <a:off x="96672" y="17487"/>
            <a:ext cx="12192000" cy="861153"/>
          </a:xfrm>
        </p:spPr>
        <p:txBody>
          <a:bodyPr>
            <a:noAutofit/>
          </a:bodyPr>
          <a:lstStyle/>
          <a:p>
            <a:r>
              <a:rPr lang="en-US" sz="2400" b="1" dirty="0">
                <a:latin typeface="Arial" panose="020B0604020202020204" pitchFamily="34" charset="0"/>
                <a:cs typeface="Arial" panose="020B0604020202020204" pitchFamily="34" charset="0"/>
              </a:rPr>
              <a:t>1b. Increases in specific conductance (SC) in sub-watersheds with high % ISA.</a:t>
            </a:r>
          </a:p>
        </p:txBody>
      </p:sp>
      <p:cxnSp>
        <p:nvCxnSpPr>
          <p:cNvPr id="12" name="Straight Connector 11">
            <a:extLst>
              <a:ext uri="{FF2B5EF4-FFF2-40B4-BE49-F238E27FC236}">
                <a16:creationId xmlns:a16="http://schemas.microsoft.com/office/drawing/2014/main" id="{367EDA7A-D753-9A84-5E26-0ED4B5387563}"/>
              </a:ext>
            </a:extLst>
          </p:cNvPr>
          <p:cNvCxnSpPr>
            <a:cxnSpLocks/>
          </p:cNvCxnSpPr>
          <p:nvPr/>
        </p:nvCxnSpPr>
        <p:spPr>
          <a:xfrm>
            <a:off x="5195455" y="2088573"/>
            <a:ext cx="0" cy="2951231"/>
          </a:xfrm>
          <a:prstGeom prst="line">
            <a:avLst/>
          </a:prstGeom>
          <a:ln w="2857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D027D98F-A7B4-B81F-710C-0FB95D06756A}"/>
              </a:ext>
            </a:extLst>
          </p:cNvPr>
          <p:cNvCxnSpPr>
            <a:cxnSpLocks/>
          </p:cNvCxnSpPr>
          <p:nvPr/>
        </p:nvCxnSpPr>
        <p:spPr>
          <a:xfrm flipV="1">
            <a:off x="5903272" y="3117486"/>
            <a:ext cx="335973" cy="4883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DD60638A-7429-1255-1EA8-34ED0B34898B}"/>
              </a:ext>
            </a:extLst>
          </p:cNvPr>
          <p:cNvCxnSpPr>
            <a:cxnSpLocks/>
          </p:cNvCxnSpPr>
          <p:nvPr/>
        </p:nvCxnSpPr>
        <p:spPr>
          <a:xfrm flipV="1">
            <a:off x="7667564" y="3117485"/>
            <a:ext cx="335973" cy="4883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98AE4BE-38C7-7459-DBD3-D2FD9314ADE4}"/>
              </a:ext>
            </a:extLst>
          </p:cNvPr>
          <p:cNvCxnSpPr>
            <a:cxnSpLocks/>
          </p:cNvCxnSpPr>
          <p:nvPr/>
        </p:nvCxnSpPr>
        <p:spPr>
          <a:xfrm flipV="1">
            <a:off x="9414278" y="3117485"/>
            <a:ext cx="335973" cy="4883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5F02FB78-3218-3935-646C-50B6B8818D7F}"/>
              </a:ext>
            </a:extLst>
          </p:cNvPr>
          <p:cNvCxnSpPr>
            <a:cxnSpLocks/>
          </p:cNvCxnSpPr>
          <p:nvPr/>
        </p:nvCxnSpPr>
        <p:spPr>
          <a:xfrm flipV="1">
            <a:off x="10911114" y="3117485"/>
            <a:ext cx="335973" cy="48837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34" name="Picture 33" descr="A black text on a white background&#10;&#10;Description automatically generated with medium confidence">
            <a:extLst>
              <a:ext uri="{FF2B5EF4-FFF2-40B4-BE49-F238E27FC236}">
                <a16:creationId xmlns:a16="http://schemas.microsoft.com/office/drawing/2014/main" id="{9B9F2428-60F7-F194-81FD-01CDDE7923B5}"/>
              </a:ext>
            </a:extLst>
          </p:cNvPr>
          <p:cNvPicPr>
            <a:picLocks noChangeAspect="1"/>
          </p:cNvPicPr>
          <p:nvPr/>
        </p:nvPicPr>
        <p:blipFill rotWithShape="1">
          <a:blip r:embed="rId4">
            <a:extLst>
              <a:ext uri="{28A0092B-C50C-407E-A947-70E740481C1C}">
                <a14:useLocalDpi xmlns:a14="http://schemas.microsoft.com/office/drawing/2010/main" val="0"/>
              </a:ext>
            </a:extLst>
          </a:blip>
          <a:srcRect t="36100" b="19520"/>
          <a:stretch/>
        </p:blipFill>
        <p:spPr>
          <a:xfrm>
            <a:off x="7221682" y="902593"/>
            <a:ext cx="4928722" cy="902074"/>
          </a:xfrm>
          <a:prstGeom prst="rect">
            <a:avLst/>
          </a:prstGeom>
        </p:spPr>
      </p:pic>
      <p:sp>
        <p:nvSpPr>
          <p:cNvPr id="2" name="Rectangle 1">
            <a:extLst>
              <a:ext uri="{FF2B5EF4-FFF2-40B4-BE49-F238E27FC236}">
                <a16:creationId xmlns:a16="http://schemas.microsoft.com/office/drawing/2014/main" id="{92439F8A-4C66-EC06-DE5F-CA9E72A10457}"/>
              </a:ext>
            </a:extLst>
          </p:cNvPr>
          <p:cNvSpPr/>
          <p:nvPr/>
        </p:nvSpPr>
        <p:spPr>
          <a:xfrm>
            <a:off x="5803431" y="5415868"/>
            <a:ext cx="399409" cy="205178"/>
          </a:xfrm>
          <a:prstGeom prst="rect">
            <a:avLst/>
          </a:prstGeom>
          <a:solidFill>
            <a:srgbClr val="FEB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A536C8A-E64A-507A-F6EC-E9FDA19770C7}"/>
              </a:ext>
            </a:extLst>
          </p:cNvPr>
          <p:cNvSpPr txBox="1"/>
          <p:nvPr/>
        </p:nvSpPr>
        <p:spPr>
          <a:xfrm>
            <a:off x="544777" y="6155462"/>
            <a:ext cx="2639441" cy="400110"/>
          </a:xfrm>
          <a:prstGeom prst="rect">
            <a:avLst/>
          </a:prstGeom>
          <a:noFill/>
        </p:spPr>
        <p:txBody>
          <a:bodyPr wrap="none" rtlCol="0">
            <a:spAutoFit/>
          </a:bodyPr>
          <a:lstStyle/>
          <a:p>
            <a:pPr defTabSz="609585"/>
            <a:r>
              <a:rPr lang="en-US" sz="2000" b="1" dirty="0">
                <a:solidFill>
                  <a:prstClr val="black"/>
                </a:solidFill>
                <a:latin typeface="Calibri"/>
              </a:rPr>
              <a:t>Lowest developed land</a:t>
            </a:r>
          </a:p>
        </p:txBody>
      </p:sp>
      <p:cxnSp>
        <p:nvCxnSpPr>
          <p:cNvPr id="10" name="Straight Arrow Connector 9">
            <a:extLst>
              <a:ext uri="{FF2B5EF4-FFF2-40B4-BE49-F238E27FC236}">
                <a16:creationId xmlns:a16="http://schemas.microsoft.com/office/drawing/2014/main" id="{6F4295D8-3043-5117-EA76-E7292C61EB0F}"/>
              </a:ext>
            </a:extLst>
          </p:cNvPr>
          <p:cNvCxnSpPr/>
          <p:nvPr/>
        </p:nvCxnSpPr>
        <p:spPr>
          <a:xfrm>
            <a:off x="3184218" y="6355517"/>
            <a:ext cx="5973417"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2B3DC2A-9504-6AA1-8C66-FCA5B6BE042C}"/>
              </a:ext>
            </a:extLst>
          </p:cNvPr>
          <p:cNvSpPr txBox="1"/>
          <p:nvPr/>
        </p:nvSpPr>
        <p:spPr>
          <a:xfrm>
            <a:off x="9161437" y="6155462"/>
            <a:ext cx="2688428" cy="400110"/>
          </a:xfrm>
          <a:prstGeom prst="rect">
            <a:avLst/>
          </a:prstGeom>
          <a:noFill/>
        </p:spPr>
        <p:txBody>
          <a:bodyPr wrap="none" rtlCol="0">
            <a:spAutoFit/>
          </a:bodyPr>
          <a:lstStyle/>
          <a:p>
            <a:pPr defTabSz="609585"/>
            <a:r>
              <a:rPr lang="en-US" sz="2000" b="1" dirty="0">
                <a:solidFill>
                  <a:prstClr val="black"/>
                </a:solidFill>
                <a:latin typeface="Calibri"/>
              </a:rPr>
              <a:t>Highest developed land</a:t>
            </a:r>
          </a:p>
        </p:txBody>
      </p:sp>
      <p:sp>
        <p:nvSpPr>
          <p:cNvPr id="14" name="Slide Number Placeholder 13">
            <a:extLst>
              <a:ext uri="{FF2B5EF4-FFF2-40B4-BE49-F238E27FC236}">
                <a16:creationId xmlns:a16="http://schemas.microsoft.com/office/drawing/2014/main" id="{48930746-D8EB-A53C-BD0B-A9629AAEC541}"/>
              </a:ext>
            </a:extLst>
          </p:cNvPr>
          <p:cNvSpPr>
            <a:spLocks noGrp="1"/>
          </p:cNvSpPr>
          <p:nvPr>
            <p:ph type="sldNum" sz="quarter" idx="12"/>
          </p:nvPr>
        </p:nvSpPr>
        <p:spPr/>
        <p:txBody>
          <a:bodyPr/>
          <a:lstStyle/>
          <a:p>
            <a:fld id="{C5EF2332-01BF-834F-8236-50238282D533}" type="slidenum">
              <a:rPr lang="en-US" smtClean="0"/>
              <a:t>18</a:t>
            </a:fld>
            <a:endParaRPr lang="en-US"/>
          </a:p>
        </p:txBody>
      </p:sp>
    </p:spTree>
    <p:extLst>
      <p:ext uri="{BB962C8B-B14F-4D97-AF65-F5344CB8AC3E}">
        <p14:creationId xmlns:p14="http://schemas.microsoft.com/office/powerpoint/2010/main" val="668838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9AA3EF-1E45-4527-872E-D4A69C745CAE}"/>
              </a:ext>
            </a:extLst>
          </p:cNvPr>
          <p:cNvSpPr>
            <a:spLocks noGrp="1"/>
          </p:cNvSpPr>
          <p:nvPr>
            <p:ph idx="1"/>
          </p:nvPr>
        </p:nvSpPr>
        <p:spPr>
          <a:xfrm>
            <a:off x="510701" y="1370536"/>
            <a:ext cx="11594892" cy="4116927"/>
          </a:xfrm>
        </p:spPr>
        <p:txBody>
          <a:bodyPr anchor="ctr">
            <a:normAutofit/>
          </a:bodyPr>
          <a:lstStyle/>
          <a:p>
            <a:pPr marL="514350" indent="-514350">
              <a:buFont typeface="+mj-lt"/>
              <a:buAutoNum type="arabicPeriod"/>
            </a:pPr>
            <a:r>
              <a:rPr lang="en-US" b="1" dirty="0">
                <a:solidFill>
                  <a:schemeClr val="tx1">
                    <a:alpha val="25000"/>
                  </a:schemeClr>
                </a:solidFill>
                <a:latin typeface="Arial" panose="020B0604020202020204" pitchFamily="34" charset="0"/>
                <a:cs typeface="Arial" panose="020B0604020202020204" pitchFamily="34" charset="0"/>
              </a:rPr>
              <a:t>How did (a) land cover and (b) water chemistry change over the period 1987-2009?</a:t>
            </a:r>
          </a:p>
          <a:p>
            <a:pPr marL="514350" indent="-514350">
              <a:buFont typeface="+mj-lt"/>
              <a:buAutoNum type="arabicPeriod"/>
            </a:pPr>
            <a:endParaRPr lang="en-US" b="1" dirty="0">
              <a:latin typeface="Arial" panose="020B0604020202020204" pitchFamily="34" charset="0"/>
              <a:cs typeface="Arial" panose="020B0604020202020204" pitchFamily="34" charset="0"/>
            </a:endParaRPr>
          </a:p>
          <a:p>
            <a:pPr marL="514350" indent="-514350">
              <a:buFont typeface="+mj-lt"/>
              <a:buAutoNum type="arabicPeriod"/>
            </a:pPr>
            <a:r>
              <a:rPr lang="en-US" b="1" dirty="0">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rPr>
              <a:t>How did benthic macroinvertebrate communities respond to rapid urban development?</a:t>
            </a:r>
          </a:p>
          <a:p>
            <a:pPr marL="514350" indent="-514350">
              <a:buFont typeface="+mj-lt"/>
              <a:buAutoNum type="arabicPeriod"/>
            </a:pPr>
            <a:endParaRPr lang="en-US" b="1" dirty="0">
              <a:solidFill>
                <a:schemeClr val="tx1">
                  <a:alpha val="25000"/>
                </a:schemeClr>
              </a:solidFill>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endParaRPr>
          </a:p>
          <a:p>
            <a:pPr marL="514350" indent="-514350">
              <a:buFont typeface="+mj-lt"/>
              <a:buAutoNum type="arabicPeriod"/>
            </a:pPr>
            <a:r>
              <a:rPr lang="en-US" b="1" dirty="0">
                <a:solidFill>
                  <a:schemeClr val="tx1">
                    <a:alpha val="25000"/>
                  </a:schemeClr>
                </a:solidFill>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rPr>
              <a:t>What was the likely cause of benthic decline? </a:t>
            </a:r>
          </a:p>
        </p:txBody>
      </p:sp>
      <p:sp>
        <p:nvSpPr>
          <p:cNvPr id="6" name="Title 1">
            <a:extLst>
              <a:ext uri="{FF2B5EF4-FFF2-40B4-BE49-F238E27FC236}">
                <a16:creationId xmlns:a16="http://schemas.microsoft.com/office/drawing/2014/main" id="{829A9B22-04A8-12C4-85AC-4A16C46B07A2}"/>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Text" lastClr="000000"/>
                </a:solidFill>
                <a:effectLst/>
                <a:uLnTx/>
                <a:uFillTx/>
                <a:latin typeface="Calibri"/>
                <a:ea typeface="+mj-ea"/>
                <a:cs typeface="+mj-cs"/>
              </a:rPr>
              <a:t>Research questions</a:t>
            </a:r>
          </a:p>
        </p:txBody>
      </p:sp>
      <p:sp>
        <p:nvSpPr>
          <p:cNvPr id="4" name="Slide Number Placeholder 3">
            <a:extLst>
              <a:ext uri="{FF2B5EF4-FFF2-40B4-BE49-F238E27FC236}">
                <a16:creationId xmlns:a16="http://schemas.microsoft.com/office/drawing/2014/main" id="{3221A085-980A-DF32-FE53-0B4D9754DCAA}"/>
              </a:ext>
            </a:extLst>
          </p:cNvPr>
          <p:cNvSpPr>
            <a:spLocks noGrp="1"/>
          </p:cNvSpPr>
          <p:nvPr>
            <p:ph type="sldNum" sz="quarter" idx="12"/>
          </p:nvPr>
        </p:nvSpPr>
        <p:spPr/>
        <p:txBody>
          <a:bodyPr/>
          <a:lstStyle/>
          <a:p>
            <a:fld id="{C5EF2332-01BF-834F-8236-50238282D533}" type="slidenum">
              <a:rPr lang="en-US" smtClean="0"/>
              <a:t>19</a:t>
            </a:fld>
            <a:endParaRPr lang="en-US"/>
          </a:p>
        </p:txBody>
      </p:sp>
    </p:spTree>
    <p:extLst>
      <p:ext uri="{BB962C8B-B14F-4D97-AF65-F5344CB8AC3E}">
        <p14:creationId xmlns:p14="http://schemas.microsoft.com/office/powerpoint/2010/main" val="1582357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05"/>
            <a:ext cx="10972800" cy="1143000"/>
          </a:xfrm>
        </p:spPr>
        <p:txBody>
          <a:bodyPr>
            <a:normAutofit/>
          </a:bodyPr>
          <a:lstStyle/>
          <a:p>
            <a:r>
              <a:rPr lang="en-US" sz="6000" b="1" dirty="0"/>
              <a:t>Outline</a:t>
            </a:r>
            <a:endParaRPr sz="4800" b="1" dirty="0">
              <a:solidFill>
                <a:srgbClr val="FF0000"/>
              </a:solidFill>
            </a:endParaRPr>
          </a:p>
        </p:txBody>
      </p:sp>
      <p:sp>
        <p:nvSpPr>
          <p:cNvPr id="13" name="Content Placeholder 2">
            <a:extLst>
              <a:ext uri="{FF2B5EF4-FFF2-40B4-BE49-F238E27FC236}">
                <a16:creationId xmlns:a16="http://schemas.microsoft.com/office/drawing/2014/main" id="{D51E73E9-448A-17A1-5EE5-7BDF57998AEF}"/>
              </a:ext>
            </a:extLst>
          </p:cNvPr>
          <p:cNvSpPr txBox="1">
            <a:spLocks/>
          </p:cNvSpPr>
          <p:nvPr/>
        </p:nvSpPr>
        <p:spPr>
          <a:xfrm>
            <a:off x="597131" y="1073426"/>
            <a:ext cx="10985269" cy="5019262"/>
          </a:xfrm>
          <a:prstGeom prst="rect">
            <a:avLst/>
          </a:prstGeom>
        </p:spPr>
        <p:txBody>
          <a:bodyPr vert="horz" lIns="91440" tIns="45720" rIns="91440" bIns="45720" rtlCol="0">
            <a:normAutofit lnSpcReduction="10000"/>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200000"/>
              </a:lnSpc>
              <a:spcBef>
                <a:spcPts val="0"/>
              </a:spcBef>
              <a:spcAft>
                <a:spcPts val="800"/>
              </a:spcAft>
              <a:buFont typeface="Wingdings" panose="05000000000000000000" pitchFamily="2" charset="2"/>
              <a:buChar char="Ø"/>
            </a:pPr>
            <a:r>
              <a:rPr lang="en-US" sz="4000" b="1" dirty="0"/>
              <a:t>Background Information</a:t>
            </a:r>
          </a:p>
          <a:p>
            <a:pPr>
              <a:lnSpc>
                <a:spcPct val="200000"/>
              </a:lnSpc>
              <a:spcBef>
                <a:spcPts val="0"/>
              </a:spcBef>
              <a:spcAft>
                <a:spcPts val="800"/>
              </a:spcAft>
              <a:buFont typeface="Wingdings" panose="05000000000000000000" pitchFamily="2" charset="2"/>
              <a:buChar char="Ø"/>
            </a:pPr>
            <a:r>
              <a:rPr lang="en-US" sz="4000" b="1" dirty="0"/>
              <a:t>Initial phase of rapid urban development</a:t>
            </a:r>
          </a:p>
          <a:p>
            <a:pPr>
              <a:lnSpc>
                <a:spcPct val="200000"/>
              </a:lnSpc>
              <a:spcBef>
                <a:spcPts val="0"/>
              </a:spcBef>
              <a:spcAft>
                <a:spcPts val="800"/>
              </a:spcAft>
              <a:buFont typeface="Wingdings" panose="05000000000000000000" pitchFamily="2" charset="2"/>
              <a:buChar char="Ø"/>
            </a:pPr>
            <a:r>
              <a:rPr lang="en-US" sz="4000" b="1" dirty="0"/>
              <a:t>Continuing phase of urbanization</a:t>
            </a:r>
          </a:p>
          <a:p>
            <a:pPr>
              <a:lnSpc>
                <a:spcPct val="200000"/>
              </a:lnSpc>
              <a:spcBef>
                <a:spcPts val="0"/>
              </a:spcBef>
              <a:spcAft>
                <a:spcPts val="800"/>
              </a:spcAft>
              <a:buFont typeface="Wingdings" panose="05000000000000000000" pitchFamily="2" charset="2"/>
              <a:buChar char="Ø"/>
            </a:pPr>
            <a:r>
              <a:rPr lang="en-US" sz="4000" b="1" dirty="0"/>
              <a:t>Conclusion</a:t>
            </a:r>
          </a:p>
        </p:txBody>
      </p:sp>
      <p:sp>
        <p:nvSpPr>
          <p:cNvPr id="4" name="Slide Number Placeholder 3">
            <a:extLst>
              <a:ext uri="{FF2B5EF4-FFF2-40B4-BE49-F238E27FC236}">
                <a16:creationId xmlns:a16="http://schemas.microsoft.com/office/drawing/2014/main" id="{A8990534-7B67-1A62-D331-F3C73A65F7A5}"/>
              </a:ext>
            </a:extLst>
          </p:cNvPr>
          <p:cNvSpPr>
            <a:spLocks noGrp="1"/>
          </p:cNvSpPr>
          <p:nvPr>
            <p:ph type="sldNum" sz="quarter" idx="12"/>
          </p:nvPr>
        </p:nvSpPr>
        <p:spPr/>
        <p:txBody>
          <a:bodyPr/>
          <a:lstStyle/>
          <a:p>
            <a:fld id="{C5EF2332-01BF-834F-8236-50238282D533}" type="slidenum">
              <a:rPr lang="en-US" smtClean="0"/>
              <a:t>2</a:t>
            </a:fld>
            <a:endParaRPr lang="en-US"/>
          </a:p>
        </p:txBody>
      </p:sp>
    </p:spTree>
    <p:extLst>
      <p:ext uri="{BB962C8B-B14F-4D97-AF65-F5344CB8AC3E}">
        <p14:creationId xmlns:p14="http://schemas.microsoft.com/office/powerpoint/2010/main" val="2462974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2887BE1E-F637-0A13-4CD0-8C5C6C113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886" y="356551"/>
            <a:ext cx="6082112" cy="6082112"/>
          </a:xfrm>
          <a:prstGeom prst="rect">
            <a:avLst/>
          </a:prstGeom>
        </p:spPr>
      </p:pic>
      <p:sp>
        <p:nvSpPr>
          <p:cNvPr id="8" name="Oval 7">
            <a:extLst>
              <a:ext uri="{FF2B5EF4-FFF2-40B4-BE49-F238E27FC236}">
                <a16:creationId xmlns:a16="http://schemas.microsoft.com/office/drawing/2014/main" id="{3F2F1606-5CAD-6C97-BC48-0A2FA0D3F2E0}"/>
              </a:ext>
            </a:extLst>
          </p:cNvPr>
          <p:cNvSpPr/>
          <p:nvPr/>
        </p:nvSpPr>
        <p:spPr>
          <a:xfrm rot="304935">
            <a:off x="3287064" y="944929"/>
            <a:ext cx="2766960" cy="5220942"/>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38EF79C-EADC-7C64-0176-FB12730A1D42}"/>
              </a:ext>
            </a:extLst>
          </p:cNvPr>
          <p:cNvCxnSpPr>
            <a:cxnSpLocks/>
          </p:cNvCxnSpPr>
          <p:nvPr/>
        </p:nvCxnSpPr>
        <p:spPr>
          <a:xfrm flipV="1">
            <a:off x="5695122" y="254000"/>
            <a:ext cx="1416878" cy="13163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F0B5755-8275-DBF7-2AE5-6A32F48400BE}"/>
              </a:ext>
            </a:extLst>
          </p:cNvPr>
          <p:cNvSpPr txBox="1"/>
          <p:nvPr/>
        </p:nvSpPr>
        <p:spPr>
          <a:xfrm>
            <a:off x="7112000" y="-33769"/>
            <a:ext cx="2450414" cy="369332"/>
          </a:xfrm>
          <a:prstGeom prst="rect">
            <a:avLst/>
          </a:prstGeom>
          <a:noFill/>
        </p:spPr>
        <p:txBody>
          <a:bodyPr wrap="square" rtlCol="0">
            <a:spAutoFit/>
          </a:bodyPr>
          <a:lstStyle/>
          <a:p>
            <a:pPr defTabSz="609585"/>
            <a:r>
              <a:rPr lang="en-US" sz="1800" b="1" dirty="0">
                <a:solidFill>
                  <a:prstClr val="black"/>
                </a:solidFill>
                <a:latin typeface="Calibri"/>
              </a:rPr>
              <a:t>1987-1988 assemblages</a:t>
            </a:r>
          </a:p>
        </p:txBody>
      </p:sp>
      <p:sp>
        <p:nvSpPr>
          <p:cNvPr id="12" name="Oval 11">
            <a:extLst>
              <a:ext uri="{FF2B5EF4-FFF2-40B4-BE49-F238E27FC236}">
                <a16:creationId xmlns:a16="http://schemas.microsoft.com/office/drawing/2014/main" id="{24A9F424-0717-4FC9-A85A-12F18A242A3A}"/>
              </a:ext>
            </a:extLst>
          </p:cNvPr>
          <p:cNvSpPr/>
          <p:nvPr/>
        </p:nvSpPr>
        <p:spPr>
          <a:xfrm>
            <a:off x="6170620" y="2626112"/>
            <a:ext cx="2564735" cy="191232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1378D7C5-FA52-EE78-EBE7-B7A96DCAB0C2}"/>
              </a:ext>
            </a:extLst>
          </p:cNvPr>
          <p:cNvCxnSpPr>
            <a:cxnSpLocks/>
          </p:cNvCxnSpPr>
          <p:nvPr/>
        </p:nvCxnSpPr>
        <p:spPr>
          <a:xfrm>
            <a:off x="8735355" y="3597229"/>
            <a:ext cx="99002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FDEBF8AF-39A1-EAF7-124B-F756E1853370}"/>
              </a:ext>
            </a:extLst>
          </p:cNvPr>
          <p:cNvSpPr txBox="1"/>
          <p:nvPr/>
        </p:nvSpPr>
        <p:spPr>
          <a:xfrm>
            <a:off x="9736918" y="3397607"/>
            <a:ext cx="1911805" cy="369332"/>
          </a:xfrm>
          <a:prstGeom prst="rect">
            <a:avLst/>
          </a:prstGeom>
          <a:noFill/>
        </p:spPr>
        <p:txBody>
          <a:bodyPr wrap="square" rtlCol="0">
            <a:spAutoFit/>
          </a:bodyPr>
          <a:lstStyle/>
          <a:p>
            <a:pPr defTabSz="609585"/>
            <a:r>
              <a:rPr lang="en-US" sz="1800" b="1" dirty="0">
                <a:solidFill>
                  <a:prstClr val="black"/>
                </a:solidFill>
                <a:latin typeface="Calibri"/>
              </a:rPr>
              <a:t>2009 assemblages</a:t>
            </a:r>
          </a:p>
        </p:txBody>
      </p:sp>
      <p:grpSp>
        <p:nvGrpSpPr>
          <p:cNvPr id="18" name="Group 17">
            <a:extLst>
              <a:ext uri="{FF2B5EF4-FFF2-40B4-BE49-F238E27FC236}">
                <a16:creationId xmlns:a16="http://schemas.microsoft.com/office/drawing/2014/main" id="{9DEEFF17-F9A6-2C76-F1E6-D468A0A7917B}"/>
              </a:ext>
            </a:extLst>
          </p:cNvPr>
          <p:cNvGrpSpPr/>
          <p:nvPr/>
        </p:nvGrpSpPr>
        <p:grpSpPr>
          <a:xfrm>
            <a:off x="3935399" y="6509342"/>
            <a:ext cx="4799956" cy="343399"/>
            <a:chOff x="3935399" y="6509342"/>
            <a:chExt cx="4799956" cy="343399"/>
          </a:xfrm>
        </p:grpSpPr>
        <p:sp>
          <p:nvSpPr>
            <p:cNvPr id="7" name="TextBox 6">
              <a:extLst>
                <a:ext uri="{FF2B5EF4-FFF2-40B4-BE49-F238E27FC236}">
                  <a16:creationId xmlns:a16="http://schemas.microsoft.com/office/drawing/2014/main" id="{F8EF7692-821E-EE86-A969-667527CD6370}"/>
                </a:ext>
              </a:extLst>
            </p:cNvPr>
            <p:cNvSpPr txBox="1"/>
            <p:nvPr/>
          </p:nvSpPr>
          <p:spPr>
            <a:xfrm>
              <a:off x="3989904" y="6509342"/>
              <a:ext cx="1858549" cy="338554"/>
            </a:xfrm>
            <a:prstGeom prst="rect">
              <a:avLst/>
            </a:prstGeom>
            <a:noFill/>
          </p:spPr>
          <p:txBody>
            <a:bodyPr wrap="square" rtlCol="0">
              <a:spAutoFit/>
            </a:bodyPr>
            <a:lstStyle/>
            <a:p>
              <a:pPr defTabSz="609585"/>
              <a:r>
                <a:rPr lang="en-US" sz="1600" b="1" dirty="0">
                  <a:solidFill>
                    <a:prstClr val="black"/>
                  </a:solidFill>
                  <a:latin typeface="Calibri"/>
                </a:rPr>
                <a:t>Early development</a:t>
              </a:r>
            </a:p>
          </p:txBody>
        </p:sp>
        <p:cxnSp>
          <p:nvCxnSpPr>
            <p:cNvPr id="3" name="Straight Arrow Connector 2">
              <a:extLst>
                <a:ext uri="{FF2B5EF4-FFF2-40B4-BE49-F238E27FC236}">
                  <a16:creationId xmlns:a16="http://schemas.microsoft.com/office/drawing/2014/main" id="{E93CC67F-64E7-DE86-F572-61F327F34558}"/>
                </a:ext>
              </a:extLst>
            </p:cNvPr>
            <p:cNvCxnSpPr>
              <a:cxnSpLocks/>
            </p:cNvCxnSpPr>
            <p:nvPr/>
          </p:nvCxnSpPr>
          <p:spPr>
            <a:xfrm flipH="1">
              <a:off x="3935399" y="6533480"/>
              <a:ext cx="19675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2C8CD67-89A7-7DEB-4982-ECAE3A3724BC}"/>
                </a:ext>
              </a:extLst>
            </p:cNvPr>
            <p:cNvCxnSpPr>
              <a:cxnSpLocks/>
            </p:cNvCxnSpPr>
            <p:nvPr/>
          </p:nvCxnSpPr>
          <p:spPr>
            <a:xfrm>
              <a:off x="6529679" y="6533480"/>
              <a:ext cx="22056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A75704B-3E78-2041-6A71-0BAE37001D78}"/>
                </a:ext>
              </a:extLst>
            </p:cNvPr>
            <p:cNvSpPr txBox="1"/>
            <p:nvPr/>
          </p:nvSpPr>
          <p:spPr>
            <a:xfrm>
              <a:off x="6868256" y="6514187"/>
              <a:ext cx="1858549" cy="338554"/>
            </a:xfrm>
            <a:prstGeom prst="rect">
              <a:avLst/>
            </a:prstGeom>
            <a:noFill/>
          </p:spPr>
          <p:txBody>
            <a:bodyPr wrap="square" rtlCol="0">
              <a:spAutoFit/>
            </a:bodyPr>
            <a:lstStyle/>
            <a:p>
              <a:pPr defTabSz="609585"/>
              <a:r>
                <a:rPr lang="en-US" sz="1600" b="1" dirty="0">
                  <a:solidFill>
                    <a:prstClr val="black"/>
                  </a:solidFill>
                  <a:latin typeface="Calibri"/>
                </a:rPr>
                <a:t>Late development</a:t>
              </a:r>
            </a:p>
          </p:txBody>
        </p:sp>
      </p:grpSp>
      <p:sp>
        <p:nvSpPr>
          <p:cNvPr id="5" name="Slide Number Placeholder 4">
            <a:extLst>
              <a:ext uri="{FF2B5EF4-FFF2-40B4-BE49-F238E27FC236}">
                <a16:creationId xmlns:a16="http://schemas.microsoft.com/office/drawing/2014/main" id="{21DD1B19-4207-0D13-528E-DE7F1132DC10}"/>
              </a:ext>
            </a:extLst>
          </p:cNvPr>
          <p:cNvSpPr>
            <a:spLocks noGrp="1"/>
          </p:cNvSpPr>
          <p:nvPr>
            <p:ph type="sldNum" sz="quarter" idx="12"/>
          </p:nvPr>
        </p:nvSpPr>
        <p:spPr/>
        <p:txBody>
          <a:bodyPr/>
          <a:lstStyle/>
          <a:p>
            <a:fld id="{C5EF2332-01BF-834F-8236-50238282D533}" type="slidenum">
              <a:rPr lang="en-US" smtClean="0"/>
              <a:t>20</a:t>
            </a:fld>
            <a:endParaRPr lang="en-US"/>
          </a:p>
        </p:txBody>
      </p:sp>
      <p:pic>
        <p:nvPicPr>
          <p:cNvPr id="9" name="Picture 8">
            <a:extLst>
              <a:ext uri="{FF2B5EF4-FFF2-40B4-BE49-F238E27FC236}">
                <a16:creationId xmlns:a16="http://schemas.microsoft.com/office/drawing/2014/main" id="{DD8AED03-E541-50B6-F496-7747FF2A768A}"/>
              </a:ext>
            </a:extLst>
          </p:cNvPr>
          <p:cNvPicPr>
            <a:picLocks noChangeAspect="1"/>
          </p:cNvPicPr>
          <p:nvPr/>
        </p:nvPicPr>
        <p:blipFill rotWithShape="1">
          <a:blip r:embed="rId3">
            <a:extLst>
              <a:ext uri="{28A0092B-C50C-407E-A947-70E740481C1C}">
                <a14:useLocalDpi xmlns:a14="http://schemas.microsoft.com/office/drawing/2010/main" val="0"/>
              </a:ext>
            </a:extLst>
          </a:blip>
          <a:srcRect t="4082" b="4218"/>
          <a:stretch/>
        </p:blipFill>
        <p:spPr>
          <a:xfrm>
            <a:off x="9964043" y="335563"/>
            <a:ext cx="1939941" cy="2514039"/>
          </a:xfrm>
          <a:prstGeom prst="rect">
            <a:avLst/>
          </a:prstGeom>
        </p:spPr>
      </p:pic>
      <p:grpSp>
        <p:nvGrpSpPr>
          <p:cNvPr id="13" name="Group 12">
            <a:extLst>
              <a:ext uri="{FF2B5EF4-FFF2-40B4-BE49-F238E27FC236}">
                <a16:creationId xmlns:a16="http://schemas.microsoft.com/office/drawing/2014/main" id="{24490B12-8819-5686-FF33-6E7B9525D7A4}"/>
              </a:ext>
            </a:extLst>
          </p:cNvPr>
          <p:cNvGrpSpPr/>
          <p:nvPr/>
        </p:nvGrpSpPr>
        <p:grpSpPr>
          <a:xfrm>
            <a:off x="574772" y="3016140"/>
            <a:ext cx="2028825" cy="923330"/>
            <a:chOff x="574772" y="3016140"/>
            <a:chExt cx="2028825" cy="923330"/>
          </a:xfrm>
        </p:grpSpPr>
        <p:sp>
          <p:nvSpPr>
            <p:cNvPr id="16" name="Isosceles Triangle 15">
              <a:extLst>
                <a:ext uri="{FF2B5EF4-FFF2-40B4-BE49-F238E27FC236}">
                  <a16:creationId xmlns:a16="http://schemas.microsoft.com/office/drawing/2014/main" id="{A67DECB3-7BD6-AC39-D9A5-3EA978751299}"/>
                </a:ext>
              </a:extLst>
            </p:cNvPr>
            <p:cNvSpPr/>
            <p:nvPr/>
          </p:nvSpPr>
          <p:spPr>
            <a:xfrm>
              <a:off x="602974" y="3528447"/>
              <a:ext cx="318052" cy="288235"/>
            </a:xfrm>
            <a:prstGeom prst="triangl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C0DC0FD-C392-5184-4730-E8E4AF1409E7}"/>
                </a:ext>
              </a:extLst>
            </p:cNvPr>
            <p:cNvSpPr txBox="1"/>
            <p:nvPr/>
          </p:nvSpPr>
          <p:spPr>
            <a:xfrm>
              <a:off x="1080423" y="3016140"/>
              <a:ext cx="1523174" cy="461665"/>
            </a:xfrm>
            <a:prstGeom prst="rect">
              <a:avLst/>
            </a:prstGeom>
            <a:noFill/>
          </p:spPr>
          <p:txBody>
            <a:bodyPr wrap="none" rtlCol="0">
              <a:spAutoFit/>
            </a:bodyPr>
            <a:lstStyle/>
            <a:p>
              <a:r>
                <a:rPr lang="en-US" sz="2400" dirty="0"/>
                <a:t>1987-1988</a:t>
              </a:r>
            </a:p>
          </p:txBody>
        </p:sp>
        <p:sp>
          <p:nvSpPr>
            <p:cNvPr id="20" name="TextBox 19">
              <a:extLst>
                <a:ext uri="{FF2B5EF4-FFF2-40B4-BE49-F238E27FC236}">
                  <a16:creationId xmlns:a16="http://schemas.microsoft.com/office/drawing/2014/main" id="{D226858D-319C-7A67-FA1A-5AF73C3DDC82}"/>
                </a:ext>
              </a:extLst>
            </p:cNvPr>
            <p:cNvSpPr txBox="1"/>
            <p:nvPr/>
          </p:nvSpPr>
          <p:spPr>
            <a:xfrm>
              <a:off x="1106337" y="3477805"/>
              <a:ext cx="806631" cy="461665"/>
            </a:xfrm>
            <a:prstGeom prst="rect">
              <a:avLst/>
            </a:prstGeom>
            <a:noFill/>
          </p:spPr>
          <p:txBody>
            <a:bodyPr wrap="none" rtlCol="0">
              <a:spAutoFit/>
            </a:bodyPr>
            <a:lstStyle/>
            <a:p>
              <a:r>
                <a:rPr lang="en-US" sz="2400" dirty="0"/>
                <a:t>2009</a:t>
              </a:r>
            </a:p>
          </p:txBody>
        </p:sp>
        <p:sp>
          <p:nvSpPr>
            <p:cNvPr id="21" name="Oval 20">
              <a:extLst>
                <a:ext uri="{FF2B5EF4-FFF2-40B4-BE49-F238E27FC236}">
                  <a16:creationId xmlns:a16="http://schemas.microsoft.com/office/drawing/2014/main" id="{728C3B25-98DA-95AC-F66A-C7C15BE9DACC}"/>
                </a:ext>
              </a:extLst>
            </p:cNvPr>
            <p:cNvSpPr/>
            <p:nvPr/>
          </p:nvSpPr>
          <p:spPr>
            <a:xfrm>
              <a:off x="574772" y="3016140"/>
              <a:ext cx="374456" cy="370788"/>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Content Placeholder 2">
            <a:extLst>
              <a:ext uri="{FF2B5EF4-FFF2-40B4-BE49-F238E27FC236}">
                <a16:creationId xmlns:a16="http://schemas.microsoft.com/office/drawing/2014/main" id="{0D4A3D88-4382-5F09-0BBE-FCCA3734E9D1}"/>
              </a:ext>
            </a:extLst>
          </p:cNvPr>
          <p:cNvSpPr>
            <a:spLocks noGrp="1"/>
          </p:cNvSpPr>
          <p:nvPr>
            <p:ph idx="1"/>
          </p:nvPr>
        </p:nvSpPr>
        <p:spPr>
          <a:xfrm>
            <a:off x="8993636" y="5801392"/>
            <a:ext cx="3398368" cy="953546"/>
          </a:xfrm>
        </p:spPr>
        <p:txBody>
          <a:bodyPr>
            <a:normAutofit/>
          </a:bodyPr>
          <a:lstStyle/>
          <a:p>
            <a:pPr marL="0" indent="0" algn="ctr">
              <a:spcAft>
                <a:spcPts val="600"/>
              </a:spcAft>
              <a:buNone/>
              <a:defRPr/>
            </a:pPr>
            <a:r>
              <a:rPr lang="en-US" sz="2000" b="1" i="1" dirty="0">
                <a:latin typeface="Calibri"/>
              </a:rPr>
              <a:t>NMDS ordination of relative abundance of benthic taxa</a:t>
            </a:r>
          </a:p>
        </p:txBody>
      </p:sp>
    </p:spTree>
    <p:extLst>
      <p:ext uri="{BB962C8B-B14F-4D97-AF65-F5344CB8AC3E}">
        <p14:creationId xmlns:p14="http://schemas.microsoft.com/office/powerpoint/2010/main" val="139490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hart, scatter chart&#10;&#10;Description automatically generated">
            <a:extLst>
              <a:ext uri="{FF2B5EF4-FFF2-40B4-BE49-F238E27FC236}">
                <a16:creationId xmlns:a16="http://schemas.microsoft.com/office/drawing/2014/main" id="{2887BE1E-F637-0A13-4CD0-8C5C6C1138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3886" y="556723"/>
            <a:ext cx="5881940" cy="5881940"/>
          </a:xfrm>
          <a:prstGeom prst="rect">
            <a:avLst/>
          </a:prstGeom>
        </p:spPr>
      </p:pic>
      <p:sp>
        <p:nvSpPr>
          <p:cNvPr id="8" name="Oval 7">
            <a:extLst>
              <a:ext uri="{FF2B5EF4-FFF2-40B4-BE49-F238E27FC236}">
                <a16:creationId xmlns:a16="http://schemas.microsoft.com/office/drawing/2014/main" id="{3F2F1606-5CAD-6C97-BC48-0A2FA0D3F2E0}"/>
              </a:ext>
            </a:extLst>
          </p:cNvPr>
          <p:cNvSpPr/>
          <p:nvPr/>
        </p:nvSpPr>
        <p:spPr>
          <a:xfrm rot="304935">
            <a:off x="3499990" y="954379"/>
            <a:ext cx="2564735" cy="497035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4A9F424-0717-4FC9-A85A-12F18A242A3A}"/>
              </a:ext>
            </a:extLst>
          </p:cNvPr>
          <p:cNvSpPr/>
          <p:nvPr/>
        </p:nvSpPr>
        <p:spPr>
          <a:xfrm>
            <a:off x="6170620" y="2626112"/>
            <a:ext cx="2564735" cy="191232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DEEFF17-F9A6-2C76-F1E6-D468A0A7917B}"/>
              </a:ext>
            </a:extLst>
          </p:cNvPr>
          <p:cNvGrpSpPr/>
          <p:nvPr/>
        </p:nvGrpSpPr>
        <p:grpSpPr>
          <a:xfrm>
            <a:off x="3935399" y="6509342"/>
            <a:ext cx="4799956" cy="343399"/>
            <a:chOff x="3935399" y="6509342"/>
            <a:chExt cx="4799956" cy="343399"/>
          </a:xfrm>
        </p:grpSpPr>
        <p:sp>
          <p:nvSpPr>
            <p:cNvPr id="7" name="TextBox 6">
              <a:extLst>
                <a:ext uri="{FF2B5EF4-FFF2-40B4-BE49-F238E27FC236}">
                  <a16:creationId xmlns:a16="http://schemas.microsoft.com/office/drawing/2014/main" id="{F8EF7692-821E-EE86-A969-667527CD6370}"/>
                </a:ext>
              </a:extLst>
            </p:cNvPr>
            <p:cNvSpPr txBox="1"/>
            <p:nvPr/>
          </p:nvSpPr>
          <p:spPr>
            <a:xfrm>
              <a:off x="3989904" y="6509342"/>
              <a:ext cx="1858549" cy="338554"/>
            </a:xfrm>
            <a:prstGeom prst="rect">
              <a:avLst/>
            </a:prstGeom>
            <a:noFill/>
          </p:spPr>
          <p:txBody>
            <a:bodyPr wrap="square" rtlCol="0">
              <a:spAutoFit/>
            </a:bodyPr>
            <a:lstStyle/>
            <a:p>
              <a:pPr defTabSz="609585"/>
              <a:r>
                <a:rPr lang="en-US" sz="1600" b="1" dirty="0">
                  <a:solidFill>
                    <a:prstClr val="black"/>
                  </a:solidFill>
                  <a:latin typeface="Calibri"/>
                </a:rPr>
                <a:t>Early development</a:t>
              </a:r>
            </a:p>
          </p:txBody>
        </p:sp>
        <p:cxnSp>
          <p:nvCxnSpPr>
            <p:cNvPr id="3" name="Straight Arrow Connector 2">
              <a:extLst>
                <a:ext uri="{FF2B5EF4-FFF2-40B4-BE49-F238E27FC236}">
                  <a16:creationId xmlns:a16="http://schemas.microsoft.com/office/drawing/2014/main" id="{E93CC67F-64E7-DE86-F572-61F327F34558}"/>
                </a:ext>
              </a:extLst>
            </p:cNvPr>
            <p:cNvCxnSpPr>
              <a:cxnSpLocks/>
            </p:cNvCxnSpPr>
            <p:nvPr/>
          </p:nvCxnSpPr>
          <p:spPr>
            <a:xfrm flipH="1">
              <a:off x="3935399" y="6533480"/>
              <a:ext cx="19675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 name="Straight Arrow Connector 3">
              <a:extLst>
                <a:ext uri="{FF2B5EF4-FFF2-40B4-BE49-F238E27FC236}">
                  <a16:creationId xmlns:a16="http://schemas.microsoft.com/office/drawing/2014/main" id="{82C8CD67-89A7-7DEB-4982-ECAE3A3724BC}"/>
                </a:ext>
              </a:extLst>
            </p:cNvPr>
            <p:cNvCxnSpPr>
              <a:cxnSpLocks/>
            </p:cNvCxnSpPr>
            <p:nvPr/>
          </p:nvCxnSpPr>
          <p:spPr>
            <a:xfrm>
              <a:off x="6529679" y="6533480"/>
              <a:ext cx="22056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A75704B-3E78-2041-6A71-0BAE37001D78}"/>
                </a:ext>
              </a:extLst>
            </p:cNvPr>
            <p:cNvSpPr txBox="1"/>
            <p:nvPr/>
          </p:nvSpPr>
          <p:spPr>
            <a:xfrm>
              <a:off x="6868256" y="6514187"/>
              <a:ext cx="1858549" cy="338554"/>
            </a:xfrm>
            <a:prstGeom prst="rect">
              <a:avLst/>
            </a:prstGeom>
            <a:noFill/>
          </p:spPr>
          <p:txBody>
            <a:bodyPr wrap="square" rtlCol="0">
              <a:spAutoFit/>
            </a:bodyPr>
            <a:lstStyle/>
            <a:p>
              <a:pPr defTabSz="609585"/>
              <a:r>
                <a:rPr lang="en-US" sz="1600" b="1" dirty="0">
                  <a:solidFill>
                    <a:prstClr val="black"/>
                  </a:solidFill>
                  <a:latin typeface="Calibri"/>
                </a:rPr>
                <a:t>Late development</a:t>
              </a:r>
            </a:p>
          </p:txBody>
        </p:sp>
      </p:grpSp>
      <p:sp>
        <p:nvSpPr>
          <p:cNvPr id="2" name="Title 1">
            <a:extLst>
              <a:ext uri="{FF2B5EF4-FFF2-40B4-BE49-F238E27FC236}">
                <a16:creationId xmlns:a16="http://schemas.microsoft.com/office/drawing/2014/main" id="{1AFB4201-3780-7925-5A0B-E77776AB9A94}"/>
              </a:ext>
            </a:extLst>
          </p:cNvPr>
          <p:cNvSpPr>
            <a:spLocks noGrp="1"/>
          </p:cNvSpPr>
          <p:nvPr>
            <p:ph type="title"/>
          </p:nvPr>
        </p:nvSpPr>
        <p:spPr>
          <a:xfrm>
            <a:off x="132080" y="-64055"/>
            <a:ext cx="12210363" cy="861153"/>
          </a:xfrm>
        </p:spPr>
        <p:txBody>
          <a:bodyPr>
            <a:noAutofit/>
          </a:bodyPr>
          <a:lstStyle/>
          <a:p>
            <a:r>
              <a:rPr lang="en-US" sz="2400" b="1" dirty="0">
                <a:latin typeface="Arial" panose="020B0604020202020204" pitchFamily="34" charset="0"/>
                <a:cs typeface="Arial" panose="020B0604020202020204" pitchFamily="34" charset="0"/>
              </a:rPr>
              <a:t>2. Benthic communities in 1987-1988 were distinct from those sampled in 2009. </a:t>
            </a:r>
          </a:p>
        </p:txBody>
      </p:sp>
      <p:sp>
        <p:nvSpPr>
          <p:cNvPr id="9" name="Slide Number Placeholder 8">
            <a:extLst>
              <a:ext uri="{FF2B5EF4-FFF2-40B4-BE49-F238E27FC236}">
                <a16:creationId xmlns:a16="http://schemas.microsoft.com/office/drawing/2014/main" id="{DA7B754A-A3E5-5696-223E-A7656BA4F0D1}"/>
              </a:ext>
            </a:extLst>
          </p:cNvPr>
          <p:cNvSpPr>
            <a:spLocks noGrp="1"/>
          </p:cNvSpPr>
          <p:nvPr>
            <p:ph type="sldNum" sz="quarter" idx="12"/>
          </p:nvPr>
        </p:nvSpPr>
        <p:spPr/>
        <p:txBody>
          <a:bodyPr/>
          <a:lstStyle/>
          <a:p>
            <a:fld id="{C5EF2332-01BF-834F-8236-50238282D533}" type="slidenum">
              <a:rPr lang="en-US" smtClean="0"/>
              <a:t>21</a:t>
            </a:fld>
            <a:endParaRPr lang="en-US"/>
          </a:p>
        </p:txBody>
      </p:sp>
      <p:pic>
        <p:nvPicPr>
          <p:cNvPr id="10" name="Picture 9">
            <a:extLst>
              <a:ext uri="{FF2B5EF4-FFF2-40B4-BE49-F238E27FC236}">
                <a16:creationId xmlns:a16="http://schemas.microsoft.com/office/drawing/2014/main" id="{AA4B2639-6B5C-D29E-1C6E-232714881718}"/>
              </a:ext>
            </a:extLst>
          </p:cNvPr>
          <p:cNvPicPr>
            <a:picLocks noChangeAspect="1"/>
          </p:cNvPicPr>
          <p:nvPr/>
        </p:nvPicPr>
        <p:blipFill rotWithShape="1">
          <a:blip r:embed="rId3">
            <a:extLst>
              <a:ext uri="{28A0092B-C50C-407E-A947-70E740481C1C}">
                <a14:useLocalDpi xmlns:a14="http://schemas.microsoft.com/office/drawing/2010/main" val="0"/>
              </a:ext>
            </a:extLst>
          </a:blip>
          <a:srcRect t="4082" b="4218"/>
          <a:stretch/>
        </p:blipFill>
        <p:spPr>
          <a:xfrm>
            <a:off x="9874591" y="556723"/>
            <a:ext cx="1939941" cy="2514039"/>
          </a:xfrm>
          <a:prstGeom prst="rect">
            <a:avLst/>
          </a:prstGeom>
        </p:spPr>
      </p:pic>
      <p:grpSp>
        <p:nvGrpSpPr>
          <p:cNvPr id="22" name="Group 21">
            <a:extLst>
              <a:ext uri="{FF2B5EF4-FFF2-40B4-BE49-F238E27FC236}">
                <a16:creationId xmlns:a16="http://schemas.microsoft.com/office/drawing/2014/main" id="{FB01E0E1-4879-1907-AACB-62AD23F5C1E3}"/>
              </a:ext>
            </a:extLst>
          </p:cNvPr>
          <p:cNvGrpSpPr/>
          <p:nvPr/>
        </p:nvGrpSpPr>
        <p:grpSpPr>
          <a:xfrm>
            <a:off x="574772" y="3016140"/>
            <a:ext cx="2028825" cy="923330"/>
            <a:chOff x="574772" y="3016140"/>
            <a:chExt cx="2028825" cy="923330"/>
          </a:xfrm>
        </p:grpSpPr>
        <p:sp>
          <p:nvSpPr>
            <p:cNvPr id="15" name="Isosceles Triangle 14">
              <a:extLst>
                <a:ext uri="{FF2B5EF4-FFF2-40B4-BE49-F238E27FC236}">
                  <a16:creationId xmlns:a16="http://schemas.microsoft.com/office/drawing/2014/main" id="{54F3F4D3-B801-397D-0108-1ECC854AD89F}"/>
                </a:ext>
              </a:extLst>
            </p:cNvPr>
            <p:cNvSpPr/>
            <p:nvPr/>
          </p:nvSpPr>
          <p:spPr>
            <a:xfrm>
              <a:off x="602974" y="3528447"/>
              <a:ext cx="318052" cy="288235"/>
            </a:xfrm>
            <a:prstGeom prst="triangl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6690DC4-942E-0F18-C0F8-B851C9B68DE2}"/>
                </a:ext>
              </a:extLst>
            </p:cNvPr>
            <p:cNvSpPr txBox="1"/>
            <p:nvPr/>
          </p:nvSpPr>
          <p:spPr>
            <a:xfrm>
              <a:off x="1080423" y="3016140"/>
              <a:ext cx="1523174" cy="461665"/>
            </a:xfrm>
            <a:prstGeom prst="rect">
              <a:avLst/>
            </a:prstGeom>
            <a:noFill/>
          </p:spPr>
          <p:txBody>
            <a:bodyPr wrap="none" rtlCol="0">
              <a:spAutoFit/>
            </a:bodyPr>
            <a:lstStyle/>
            <a:p>
              <a:r>
                <a:rPr lang="en-US" sz="2400" dirty="0"/>
                <a:t>1987-1988</a:t>
              </a:r>
            </a:p>
          </p:txBody>
        </p:sp>
        <p:sp>
          <p:nvSpPr>
            <p:cNvPr id="20" name="TextBox 19">
              <a:extLst>
                <a:ext uri="{FF2B5EF4-FFF2-40B4-BE49-F238E27FC236}">
                  <a16:creationId xmlns:a16="http://schemas.microsoft.com/office/drawing/2014/main" id="{930CC23D-3FFC-604F-E31C-BE40040FD1DA}"/>
                </a:ext>
              </a:extLst>
            </p:cNvPr>
            <p:cNvSpPr txBox="1"/>
            <p:nvPr/>
          </p:nvSpPr>
          <p:spPr>
            <a:xfrm>
              <a:off x="1106337" y="3477805"/>
              <a:ext cx="806631" cy="461665"/>
            </a:xfrm>
            <a:prstGeom prst="rect">
              <a:avLst/>
            </a:prstGeom>
            <a:noFill/>
          </p:spPr>
          <p:txBody>
            <a:bodyPr wrap="none" rtlCol="0">
              <a:spAutoFit/>
            </a:bodyPr>
            <a:lstStyle/>
            <a:p>
              <a:r>
                <a:rPr lang="en-US" sz="2400" dirty="0"/>
                <a:t>2009</a:t>
              </a:r>
            </a:p>
          </p:txBody>
        </p:sp>
        <p:sp>
          <p:nvSpPr>
            <p:cNvPr id="21" name="Oval 20">
              <a:extLst>
                <a:ext uri="{FF2B5EF4-FFF2-40B4-BE49-F238E27FC236}">
                  <a16:creationId xmlns:a16="http://schemas.microsoft.com/office/drawing/2014/main" id="{19033EC7-3A0F-FA3D-B49D-915A87719FA1}"/>
                </a:ext>
              </a:extLst>
            </p:cNvPr>
            <p:cNvSpPr/>
            <p:nvPr/>
          </p:nvSpPr>
          <p:spPr>
            <a:xfrm>
              <a:off x="574772" y="3016140"/>
              <a:ext cx="374456" cy="370788"/>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1241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 screenshot, text, plot&#10;&#10;Description automatically generated">
            <a:extLst>
              <a:ext uri="{FF2B5EF4-FFF2-40B4-BE49-F238E27FC236}">
                <a16:creationId xmlns:a16="http://schemas.microsoft.com/office/drawing/2014/main" id="{2B6AA19C-4F5C-4814-3F6F-E173DD680CC3}"/>
              </a:ext>
            </a:extLst>
          </p:cNvPr>
          <p:cNvPicPr>
            <a:picLocks noChangeAspect="1"/>
          </p:cNvPicPr>
          <p:nvPr/>
        </p:nvPicPr>
        <p:blipFill rotWithShape="1">
          <a:blip r:embed="rId2">
            <a:extLst>
              <a:ext uri="{28A0092B-C50C-407E-A947-70E740481C1C}">
                <a14:useLocalDpi xmlns:a14="http://schemas.microsoft.com/office/drawing/2010/main" val="0"/>
              </a:ext>
            </a:extLst>
          </a:blip>
          <a:srcRect t="7323"/>
          <a:stretch/>
        </p:blipFill>
        <p:spPr>
          <a:xfrm>
            <a:off x="2763981" y="477079"/>
            <a:ext cx="6427703" cy="5957010"/>
          </a:xfrm>
          <a:prstGeom prst="rect">
            <a:avLst/>
          </a:prstGeom>
        </p:spPr>
      </p:pic>
      <p:grpSp>
        <p:nvGrpSpPr>
          <p:cNvPr id="4" name="Group 3">
            <a:extLst>
              <a:ext uri="{FF2B5EF4-FFF2-40B4-BE49-F238E27FC236}">
                <a16:creationId xmlns:a16="http://schemas.microsoft.com/office/drawing/2014/main" id="{EFF69F51-46A3-0B85-0DE1-FBE6C06F2410}"/>
              </a:ext>
            </a:extLst>
          </p:cNvPr>
          <p:cNvGrpSpPr/>
          <p:nvPr/>
        </p:nvGrpSpPr>
        <p:grpSpPr>
          <a:xfrm>
            <a:off x="3935399" y="6509342"/>
            <a:ext cx="4799956" cy="343399"/>
            <a:chOff x="3935399" y="6509342"/>
            <a:chExt cx="4799956" cy="343399"/>
          </a:xfrm>
        </p:grpSpPr>
        <p:sp>
          <p:nvSpPr>
            <p:cNvPr id="5" name="TextBox 4">
              <a:extLst>
                <a:ext uri="{FF2B5EF4-FFF2-40B4-BE49-F238E27FC236}">
                  <a16:creationId xmlns:a16="http://schemas.microsoft.com/office/drawing/2014/main" id="{6AA23001-B016-997B-942A-49664FF66F64}"/>
                </a:ext>
              </a:extLst>
            </p:cNvPr>
            <p:cNvSpPr txBox="1"/>
            <p:nvPr/>
          </p:nvSpPr>
          <p:spPr>
            <a:xfrm>
              <a:off x="3989904" y="6509342"/>
              <a:ext cx="1858549" cy="338554"/>
            </a:xfrm>
            <a:prstGeom prst="rect">
              <a:avLst/>
            </a:prstGeom>
            <a:noFill/>
          </p:spPr>
          <p:txBody>
            <a:bodyPr wrap="square" rtlCol="0">
              <a:spAutoFit/>
            </a:bodyPr>
            <a:lstStyle/>
            <a:p>
              <a:pPr defTabSz="609585"/>
              <a:r>
                <a:rPr lang="en-US" sz="1600" b="1" dirty="0">
                  <a:solidFill>
                    <a:prstClr val="black"/>
                  </a:solidFill>
                  <a:latin typeface="Calibri"/>
                </a:rPr>
                <a:t>Early development</a:t>
              </a:r>
            </a:p>
          </p:txBody>
        </p:sp>
        <p:cxnSp>
          <p:nvCxnSpPr>
            <p:cNvPr id="6" name="Straight Arrow Connector 5">
              <a:extLst>
                <a:ext uri="{FF2B5EF4-FFF2-40B4-BE49-F238E27FC236}">
                  <a16:creationId xmlns:a16="http://schemas.microsoft.com/office/drawing/2014/main" id="{AE65183A-AB09-94B8-15B8-94C5C388D578}"/>
                </a:ext>
              </a:extLst>
            </p:cNvPr>
            <p:cNvCxnSpPr>
              <a:cxnSpLocks/>
            </p:cNvCxnSpPr>
            <p:nvPr/>
          </p:nvCxnSpPr>
          <p:spPr>
            <a:xfrm flipH="1">
              <a:off x="3935399" y="6533480"/>
              <a:ext cx="19675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DEF31A76-99FB-31C0-5D0B-1E406E417C80}"/>
                </a:ext>
              </a:extLst>
            </p:cNvPr>
            <p:cNvCxnSpPr>
              <a:cxnSpLocks/>
            </p:cNvCxnSpPr>
            <p:nvPr/>
          </p:nvCxnSpPr>
          <p:spPr>
            <a:xfrm>
              <a:off x="6529679" y="6533480"/>
              <a:ext cx="22056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E377BB4-6E1A-B250-FAAD-81D7FDD137FB}"/>
                </a:ext>
              </a:extLst>
            </p:cNvPr>
            <p:cNvSpPr txBox="1"/>
            <p:nvPr/>
          </p:nvSpPr>
          <p:spPr>
            <a:xfrm>
              <a:off x="6868256" y="6514187"/>
              <a:ext cx="1858549" cy="338554"/>
            </a:xfrm>
            <a:prstGeom prst="rect">
              <a:avLst/>
            </a:prstGeom>
            <a:noFill/>
          </p:spPr>
          <p:txBody>
            <a:bodyPr wrap="square" rtlCol="0">
              <a:spAutoFit/>
            </a:bodyPr>
            <a:lstStyle/>
            <a:p>
              <a:pPr defTabSz="609585"/>
              <a:r>
                <a:rPr lang="en-US" sz="1600" b="1" dirty="0">
                  <a:solidFill>
                    <a:prstClr val="black"/>
                  </a:solidFill>
                  <a:latin typeface="Calibri"/>
                </a:rPr>
                <a:t>Late development</a:t>
              </a:r>
            </a:p>
          </p:txBody>
        </p:sp>
      </p:grpSp>
      <p:sp>
        <p:nvSpPr>
          <p:cNvPr id="9" name="Slide Number Placeholder 8">
            <a:extLst>
              <a:ext uri="{FF2B5EF4-FFF2-40B4-BE49-F238E27FC236}">
                <a16:creationId xmlns:a16="http://schemas.microsoft.com/office/drawing/2014/main" id="{575C4B75-F209-DEF6-E581-15742693AAFF}"/>
              </a:ext>
            </a:extLst>
          </p:cNvPr>
          <p:cNvSpPr>
            <a:spLocks noGrp="1"/>
          </p:cNvSpPr>
          <p:nvPr>
            <p:ph type="sldNum" sz="quarter" idx="12"/>
          </p:nvPr>
        </p:nvSpPr>
        <p:spPr/>
        <p:txBody>
          <a:bodyPr/>
          <a:lstStyle/>
          <a:p>
            <a:fld id="{C5EF2332-01BF-834F-8236-50238282D533}" type="slidenum">
              <a:rPr lang="en-US" smtClean="0"/>
              <a:t>22</a:t>
            </a:fld>
            <a:endParaRPr lang="en-US" dirty="0"/>
          </a:p>
        </p:txBody>
      </p:sp>
      <p:pic>
        <p:nvPicPr>
          <p:cNvPr id="10" name="Picture 9">
            <a:extLst>
              <a:ext uri="{FF2B5EF4-FFF2-40B4-BE49-F238E27FC236}">
                <a16:creationId xmlns:a16="http://schemas.microsoft.com/office/drawing/2014/main" id="{1792C86E-700B-348D-0763-C95C32E4064B}"/>
              </a:ext>
            </a:extLst>
          </p:cNvPr>
          <p:cNvPicPr>
            <a:picLocks noChangeAspect="1"/>
          </p:cNvPicPr>
          <p:nvPr/>
        </p:nvPicPr>
        <p:blipFill rotWithShape="1">
          <a:blip r:embed="rId3">
            <a:extLst>
              <a:ext uri="{28A0092B-C50C-407E-A947-70E740481C1C}">
                <a14:useLocalDpi xmlns:a14="http://schemas.microsoft.com/office/drawing/2010/main" val="0"/>
              </a:ext>
            </a:extLst>
          </a:blip>
          <a:srcRect t="4082" b="4218"/>
          <a:stretch/>
        </p:blipFill>
        <p:spPr>
          <a:xfrm>
            <a:off x="9596295" y="477079"/>
            <a:ext cx="1939941" cy="2514039"/>
          </a:xfrm>
          <a:prstGeom prst="rect">
            <a:avLst/>
          </a:prstGeom>
        </p:spPr>
      </p:pic>
      <p:grpSp>
        <p:nvGrpSpPr>
          <p:cNvPr id="11" name="Group 10">
            <a:extLst>
              <a:ext uri="{FF2B5EF4-FFF2-40B4-BE49-F238E27FC236}">
                <a16:creationId xmlns:a16="http://schemas.microsoft.com/office/drawing/2014/main" id="{AB3BC098-DFDC-335E-2F26-B46C0E7C0788}"/>
              </a:ext>
            </a:extLst>
          </p:cNvPr>
          <p:cNvGrpSpPr/>
          <p:nvPr/>
        </p:nvGrpSpPr>
        <p:grpSpPr>
          <a:xfrm>
            <a:off x="574772" y="3016140"/>
            <a:ext cx="2028825" cy="923330"/>
            <a:chOff x="574772" y="3016140"/>
            <a:chExt cx="2028825" cy="923330"/>
          </a:xfrm>
        </p:grpSpPr>
        <p:sp>
          <p:nvSpPr>
            <p:cNvPr id="12" name="Isosceles Triangle 11">
              <a:extLst>
                <a:ext uri="{FF2B5EF4-FFF2-40B4-BE49-F238E27FC236}">
                  <a16:creationId xmlns:a16="http://schemas.microsoft.com/office/drawing/2014/main" id="{DA833BD6-6C95-E9EC-8438-F98200DDBE00}"/>
                </a:ext>
              </a:extLst>
            </p:cNvPr>
            <p:cNvSpPr/>
            <p:nvPr/>
          </p:nvSpPr>
          <p:spPr>
            <a:xfrm>
              <a:off x="602974" y="3528447"/>
              <a:ext cx="318052" cy="288235"/>
            </a:xfrm>
            <a:prstGeom prst="triangl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B13D2D2-0F53-08F5-2061-51ACCD8D0C45}"/>
                </a:ext>
              </a:extLst>
            </p:cNvPr>
            <p:cNvSpPr txBox="1"/>
            <p:nvPr/>
          </p:nvSpPr>
          <p:spPr>
            <a:xfrm>
              <a:off x="1080423" y="3016140"/>
              <a:ext cx="1523174" cy="461665"/>
            </a:xfrm>
            <a:prstGeom prst="rect">
              <a:avLst/>
            </a:prstGeom>
            <a:noFill/>
          </p:spPr>
          <p:txBody>
            <a:bodyPr wrap="none" rtlCol="0">
              <a:spAutoFit/>
            </a:bodyPr>
            <a:lstStyle/>
            <a:p>
              <a:r>
                <a:rPr lang="en-US" sz="2400" dirty="0"/>
                <a:t>1987-1988</a:t>
              </a:r>
            </a:p>
          </p:txBody>
        </p:sp>
        <p:sp>
          <p:nvSpPr>
            <p:cNvPr id="14" name="TextBox 13">
              <a:extLst>
                <a:ext uri="{FF2B5EF4-FFF2-40B4-BE49-F238E27FC236}">
                  <a16:creationId xmlns:a16="http://schemas.microsoft.com/office/drawing/2014/main" id="{C9E90401-7DBF-DD05-7C1A-278ECA6F33AE}"/>
                </a:ext>
              </a:extLst>
            </p:cNvPr>
            <p:cNvSpPr txBox="1"/>
            <p:nvPr/>
          </p:nvSpPr>
          <p:spPr>
            <a:xfrm>
              <a:off x="1106337" y="3477805"/>
              <a:ext cx="806631" cy="461665"/>
            </a:xfrm>
            <a:prstGeom prst="rect">
              <a:avLst/>
            </a:prstGeom>
            <a:noFill/>
          </p:spPr>
          <p:txBody>
            <a:bodyPr wrap="none" rtlCol="0">
              <a:spAutoFit/>
            </a:bodyPr>
            <a:lstStyle/>
            <a:p>
              <a:r>
                <a:rPr lang="en-US" sz="2400" dirty="0"/>
                <a:t>2009</a:t>
              </a:r>
            </a:p>
          </p:txBody>
        </p:sp>
        <p:sp>
          <p:nvSpPr>
            <p:cNvPr id="15" name="Oval 14">
              <a:extLst>
                <a:ext uri="{FF2B5EF4-FFF2-40B4-BE49-F238E27FC236}">
                  <a16:creationId xmlns:a16="http://schemas.microsoft.com/office/drawing/2014/main" id="{35FB539A-06B7-9E73-C5C8-2D57130F62F6}"/>
                </a:ext>
              </a:extLst>
            </p:cNvPr>
            <p:cNvSpPr/>
            <p:nvPr/>
          </p:nvSpPr>
          <p:spPr>
            <a:xfrm>
              <a:off x="574772" y="3016140"/>
              <a:ext cx="374456" cy="370788"/>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9AEA09DD-9009-532B-E484-2DF272BBD666}"/>
              </a:ext>
            </a:extLst>
          </p:cNvPr>
          <p:cNvSpPr txBox="1">
            <a:spLocks/>
          </p:cNvSpPr>
          <p:nvPr/>
        </p:nvSpPr>
        <p:spPr>
          <a:xfrm>
            <a:off x="8994913" y="4447769"/>
            <a:ext cx="3398368" cy="1475953"/>
          </a:xfrm>
          <a:prstGeom prst="rect">
            <a:avLst/>
          </a:prstGeom>
        </p:spPr>
        <p:txBody>
          <a:bodyPr>
            <a:normAutofit fontScale="92500" lnSpcReduction="20000"/>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Aft>
                <a:spcPts val="600"/>
              </a:spcAft>
              <a:buFont typeface="Arial"/>
              <a:buNone/>
              <a:defRPr/>
            </a:pPr>
            <a:r>
              <a:rPr lang="en-US" sz="2000" b="1" i="1" dirty="0">
                <a:latin typeface="Calibri"/>
              </a:rPr>
              <a:t>NMDS ordination of relative</a:t>
            </a:r>
          </a:p>
          <a:p>
            <a:pPr marL="0" indent="0" algn="ctr">
              <a:spcAft>
                <a:spcPts val="600"/>
              </a:spcAft>
              <a:buFont typeface="Arial"/>
              <a:buNone/>
              <a:defRPr/>
            </a:pPr>
            <a:r>
              <a:rPr lang="en-US" sz="2000" b="1" i="1" dirty="0">
                <a:latin typeface="Calibri"/>
              </a:rPr>
              <a:t> abundance of benthic taxa</a:t>
            </a:r>
          </a:p>
          <a:p>
            <a:pPr marL="0" indent="0" algn="ctr">
              <a:spcAft>
                <a:spcPts val="600"/>
              </a:spcAft>
              <a:buFont typeface="Arial"/>
              <a:buNone/>
              <a:defRPr/>
            </a:pPr>
            <a:r>
              <a:rPr lang="en-US" sz="2000" b="1" i="1" dirty="0">
                <a:latin typeface="Calibri"/>
              </a:rPr>
              <a:t>with an overlay </a:t>
            </a:r>
          </a:p>
          <a:p>
            <a:pPr marL="0" indent="0" algn="ctr">
              <a:spcAft>
                <a:spcPts val="600"/>
              </a:spcAft>
              <a:buFont typeface="Arial"/>
              <a:buNone/>
              <a:defRPr/>
            </a:pPr>
            <a:r>
              <a:rPr lang="en-US" sz="2000" b="1" i="1" dirty="0">
                <a:latin typeface="Calibri"/>
              </a:rPr>
              <a:t>of taxa scores</a:t>
            </a:r>
          </a:p>
        </p:txBody>
      </p:sp>
    </p:spTree>
    <p:extLst>
      <p:ext uri="{BB962C8B-B14F-4D97-AF65-F5344CB8AC3E}">
        <p14:creationId xmlns:p14="http://schemas.microsoft.com/office/powerpoint/2010/main" val="1649706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4C184C-506D-6993-CC6C-904FA234116A}"/>
              </a:ext>
            </a:extLst>
          </p:cNvPr>
          <p:cNvSpPr txBox="1"/>
          <p:nvPr/>
        </p:nvSpPr>
        <p:spPr>
          <a:xfrm>
            <a:off x="-11316" y="6578245"/>
            <a:ext cx="2219069" cy="338554"/>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Southerland et al., 2005</a:t>
            </a:r>
          </a:p>
        </p:txBody>
      </p:sp>
      <p:sp>
        <p:nvSpPr>
          <p:cNvPr id="8" name="TextBox 7">
            <a:extLst>
              <a:ext uri="{FF2B5EF4-FFF2-40B4-BE49-F238E27FC236}">
                <a16:creationId xmlns:a16="http://schemas.microsoft.com/office/drawing/2014/main" id="{364AD0AD-B4FF-3D6B-AFFD-033CFA2EC390}"/>
              </a:ext>
            </a:extLst>
          </p:cNvPr>
          <p:cNvSpPr txBox="1"/>
          <p:nvPr/>
        </p:nvSpPr>
        <p:spPr>
          <a:xfrm>
            <a:off x="1247693" y="5876715"/>
            <a:ext cx="4733796" cy="738664"/>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err="1">
                <a:ln>
                  <a:noFill/>
                </a:ln>
                <a:solidFill>
                  <a:prstClr val="black"/>
                </a:solidFill>
                <a:effectLst/>
                <a:uLnTx/>
                <a:uFillTx/>
                <a:latin typeface="Calibri"/>
                <a:ea typeface="+mn-ea"/>
                <a:cs typeface="+mn-cs"/>
              </a:rPr>
              <a:t>Maccaffertium</a:t>
            </a:r>
            <a:r>
              <a:rPr kumimoji="0" lang="en-US" b="1" i="1" u="none" strike="noStrike" kern="1200" cap="none" spc="0" normalizeH="0" baseline="0" noProof="0" dirty="0">
                <a:ln>
                  <a:noFill/>
                </a:ln>
                <a:solidFill>
                  <a:prstClr val="black"/>
                </a:solidFill>
                <a:effectLst/>
                <a:uLnTx/>
                <a:uFillTx/>
                <a:latin typeface="Calibri"/>
                <a:ea typeface="+mn-ea"/>
                <a:cs typeface="+mn-cs"/>
              </a:rPr>
              <a:t> </a:t>
            </a:r>
            <a:r>
              <a:rPr kumimoji="0" lang="en-US" b="1" i="0" u="none" strike="noStrike" kern="1200" cap="none" spc="0" normalizeH="0" baseline="0" noProof="0" dirty="0">
                <a:ln>
                  <a:noFill/>
                </a:ln>
                <a:solidFill>
                  <a:prstClr val="black"/>
                </a:solidFill>
                <a:effectLst/>
                <a:uLnTx/>
                <a:uFillTx/>
                <a:latin typeface="Calibri"/>
                <a:ea typeface="+mn-ea"/>
                <a:cs typeface="+mn-cs"/>
              </a:rPr>
              <a:t>(</a:t>
            </a:r>
            <a:r>
              <a:rPr kumimoji="0" lang="en-US" b="1" i="0" u="none" strike="noStrike" kern="1200" cap="none" spc="0" normalizeH="0" baseline="0" noProof="0" dirty="0" err="1">
                <a:ln>
                  <a:noFill/>
                </a:ln>
                <a:solidFill>
                  <a:prstClr val="black"/>
                </a:solidFill>
                <a:effectLst/>
                <a:uLnTx/>
                <a:uFillTx/>
                <a:latin typeface="Calibri"/>
                <a:ea typeface="+mn-ea"/>
                <a:cs typeface="+mn-cs"/>
              </a:rPr>
              <a:t>Ephemeroptera:Heptageniidae</a:t>
            </a:r>
            <a:r>
              <a:rPr kumimoji="0" lang="en-US"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3</a:t>
            </a:r>
          </a:p>
        </p:txBody>
      </p:sp>
      <p:grpSp>
        <p:nvGrpSpPr>
          <p:cNvPr id="3" name="Group 2">
            <a:extLst>
              <a:ext uri="{FF2B5EF4-FFF2-40B4-BE49-F238E27FC236}">
                <a16:creationId xmlns:a16="http://schemas.microsoft.com/office/drawing/2014/main" id="{2E8BC3F7-6674-FA39-0716-BE4BCB65B8F0}"/>
              </a:ext>
            </a:extLst>
          </p:cNvPr>
          <p:cNvGrpSpPr/>
          <p:nvPr/>
        </p:nvGrpSpPr>
        <p:grpSpPr>
          <a:xfrm>
            <a:off x="947591" y="1882848"/>
            <a:ext cx="5334000" cy="3565035"/>
            <a:chOff x="947591" y="1882848"/>
            <a:chExt cx="5334000" cy="3565035"/>
          </a:xfrm>
        </p:grpSpPr>
        <p:pic>
          <p:nvPicPr>
            <p:cNvPr id="1026" name="Picture 2" descr="Mayfly Larva - Maccaffertium vicarium - BugGuide.Net">
              <a:extLst>
                <a:ext uri="{FF2B5EF4-FFF2-40B4-BE49-F238E27FC236}">
                  <a16:creationId xmlns:a16="http://schemas.microsoft.com/office/drawing/2014/main" id="{DC2A1D42-D560-1A1C-4543-CFE9167F2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591" y="1882848"/>
              <a:ext cx="5334000" cy="3552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90B2D8-31F9-7CC7-5FC1-6D5DAA2CBE22}"/>
                </a:ext>
              </a:extLst>
            </p:cNvPr>
            <p:cNvSpPr txBox="1"/>
            <p:nvPr/>
          </p:nvSpPr>
          <p:spPr>
            <a:xfrm>
              <a:off x="4901770" y="5170884"/>
              <a:ext cx="1079719"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a:ea typeface="+mn-ea"/>
                  <a:cs typeface="+mn-cs"/>
                </a:rPr>
                <a:t>BugGuide.Net</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BE8AA71-727F-34D8-235B-CFEAD3726905}"/>
                  </a:ext>
                </a:extLst>
              </p:cNvPr>
              <p:cNvSpPr txBox="1"/>
              <p:nvPr/>
            </p:nvSpPr>
            <p:spPr>
              <a:xfrm>
                <a:off x="1329184" y="941424"/>
                <a:ext cx="423926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prstClr val="black"/>
                    </a:solidFill>
                    <a:effectLst/>
                    <a:uLnTx/>
                    <a:uFillTx/>
                    <a:ea typeface="Cambria Math" panose="02040503050406030204" pitchFamily="18" charset="0"/>
                  </a:rPr>
                  <a:t>Tolerance value </a:t>
                </a:r>
                <a14:m>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3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3/10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9" name="TextBox 8">
                <a:extLst>
                  <a:ext uri="{FF2B5EF4-FFF2-40B4-BE49-F238E27FC236}">
                    <a16:creationId xmlns:a16="http://schemas.microsoft.com/office/drawing/2014/main" id="{ABE8AA71-727F-34D8-235B-CFEAD3726905}"/>
                  </a:ext>
                </a:extLst>
              </p:cNvPr>
              <p:cNvSpPr txBox="1">
                <a:spLocks noRot="1" noChangeAspect="1" noMove="1" noResize="1" noEditPoints="1" noAdjustHandles="1" noChangeArrowheads="1" noChangeShapeType="1" noTextEdit="1"/>
              </p:cNvSpPr>
              <p:nvPr/>
            </p:nvSpPr>
            <p:spPr>
              <a:xfrm>
                <a:off x="1329184" y="941424"/>
                <a:ext cx="4239261" cy="707886"/>
              </a:xfrm>
              <a:prstGeom prst="rect">
                <a:avLst/>
              </a:prstGeom>
              <a:blipFill>
                <a:blip r:embed="rId4"/>
                <a:stretch>
                  <a:fillRect l="-1439" t="-12821" r="-1439" b="-10256"/>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E0FDBF03-45E1-85DA-06EA-8EE338F6DD5E}"/>
              </a:ext>
            </a:extLst>
          </p:cNvPr>
          <p:cNvSpPr txBox="1">
            <a:spLocks/>
          </p:cNvSpPr>
          <p:nvPr/>
        </p:nvSpPr>
        <p:spPr>
          <a:xfrm>
            <a:off x="1799663" y="0"/>
            <a:ext cx="3298305" cy="941424"/>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a:ln>
                  <a:noFill/>
                </a:ln>
                <a:solidFill>
                  <a:sysClr val="windowText" lastClr="000000"/>
                </a:solidFill>
                <a:effectLst/>
                <a:uLnTx/>
                <a:uFillTx/>
                <a:latin typeface="Calibri"/>
                <a:ea typeface="+mj-ea"/>
                <a:cs typeface="+mj-cs"/>
              </a:rPr>
              <a:t>Sensitive</a:t>
            </a:r>
          </a:p>
        </p:txBody>
      </p:sp>
      <p:sp>
        <p:nvSpPr>
          <p:cNvPr id="13" name="Slide Number Placeholder 12">
            <a:extLst>
              <a:ext uri="{FF2B5EF4-FFF2-40B4-BE49-F238E27FC236}">
                <a16:creationId xmlns:a16="http://schemas.microsoft.com/office/drawing/2014/main" id="{E59089C9-713D-6580-DA2D-FB1629B1DC7E}"/>
              </a:ext>
            </a:extLst>
          </p:cNvPr>
          <p:cNvSpPr>
            <a:spLocks noGrp="1"/>
          </p:cNvSpPr>
          <p:nvPr>
            <p:ph type="sldNum" sz="quarter" idx="12"/>
          </p:nvPr>
        </p:nvSpPr>
        <p:spPr/>
        <p:txBody>
          <a:bodyPr/>
          <a:lstStyle/>
          <a:p>
            <a:fld id="{C5EF2332-01BF-834F-8236-50238282D533}" type="slidenum">
              <a:rPr lang="en-US" smtClean="0"/>
              <a:t>23</a:t>
            </a:fld>
            <a:endParaRPr lang="en-US"/>
          </a:p>
        </p:txBody>
      </p:sp>
    </p:spTree>
    <p:extLst>
      <p:ext uri="{BB962C8B-B14F-4D97-AF65-F5344CB8AC3E}">
        <p14:creationId xmlns:p14="http://schemas.microsoft.com/office/powerpoint/2010/main" val="2212989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66CB24D-50FE-464C-BAAA-2A08FFF72DAA}"/>
                  </a:ext>
                </a:extLst>
              </p:cNvPr>
              <p:cNvSpPr txBox="1"/>
              <p:nvPr/>
            </p:nvSpPr>
            <p:spPr>
              <a:xfrm>
                <a:off x="1329184" y="941424"/>
                <a:ext cx="423926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prstClr val="black"/>
                    </a:solidFill>
                    <a:effectLst/>
                    <a:uLnTx/>
                    <a:uFillTx/>
                    <a:ea typeface="Cambria Math" panose="02040503050406030204" pitchFamily="18" charset="0"/>
                  </a:rPr>
                  <a:t>Tolerance value </a:t>
                </a:r>
                <a14:m>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kumimoji="0" lang="en-US" sz="3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3/10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16" name="TextBox 15">
                <a:extLst>
                  <a:ext uri="{FF2B5EF4-FFF2-40B4-BE49-F238E27FC236}">
                    <a16:creationId xmlns:a16="http://schemas.microsoft.com/office/drawing/2014/main" id="{B66CB24D-50FE-464C-BAAA-2A08FFF72DAA}"/>
                  </a:ext>
                </a:extLst>
              </p:cNvPr>
              <p:cNvSpPr txBox="1">
                <a:spLocks noRot="1" noChangeAspect="1" noMove="1" noResize="1" noEditPoints="1" noAdjustHandles="1" noChangeArrowheads="1" noChangeShapeType="1" noTextEdit="1"/>
              </p:cNvSpPr>
              <p:nvPr/>
            </p:nvSpPr>
            <p:spPr>
              <a:xfrm>
                <a:off x="1329184" y="941424"/>
                <a:ext cx="4239261" cy="707886"/>
              </a:xfrm>
              <a:prstGeom prst="rect">
                <a:avLst/>
              </a:prstGeom>
              <a:blipFill>
                <a:blip r:embed="rId3"/>
                <a:stretch>
                  <a:fillRect l="-1439" t="-12821" r="-1439" b="-1025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F4C184C-506D-6993-CC6C-904FA234116A}"/>
              </a:ext>
            </a:extLst>
          </p:cNvPr>
          <p:cNvSpPr txBox="1"/>
          <p:nvPr/>
        </p:nvSpPr>
        <p:spPr>
          <a:xfrm>
            <a:off x="0" y="6574701"/>
            <a:ext cx="2219069" cy="338554"/>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Southerland et al., 2005</a:t>
            </a:r>
          </a:p>
        </p:txBody>
      </p:sp>
      <p:sp>
        <p:nvSpPr>
          <p:cNvPr id="10" name="TextBox 9">
            <a:extLst>
              <a:ext uri="{FF2B5EF4-FFF2-40B4-BE49-F238E27FC236}">
                <a16:creationId xmlns:a16="http://schemas.microsoft.com/office/drawing/2014/main" id="{A4891060-D6D3-70B9-3D30-C5CF28B58D72}"/>
              </a:ext>
            </a:extLst>
          </p:cNvPr>
          <p:cNvSpPr txBox="1"/>
          <p:nvPr/>
        </p:nvSpPr>
        <p:spPr>
          <a:xfrm>
            <a:off x="7030346" y="5836037"/>
            <a:ext cx="4285404" cy="738664"/>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err="1">
                <a:ln>
                  <a:noFill/>
                </a:ln>
                <a:solidFill>
                  <a:prstClr val="black"/>
                </a:solidFill>
                <a:effectLst/>
                <a:uLnTx/>
                <a:uFillTx/>
                <a:latin typeface="Calibri"/>
                <a:ea typeface="+mn-ea"/>
                <a:cs typeface="+mn-cs"/>
              </a:rPr>
              <a:t>Hydropsyche</a:t>
            </a:r>
            <a:r>
              <a:rPr lang="en-US" b="1" i="1" dirty="0">
                <a:solidFill>
                  <a:prstClr val="black"/>
                </a:solidFill>
                <a:latin typeface="Calibri"/>
              </a:rPr>
              <a:t> </a:t>
            </a:r>
            <a:r>
              <a:rPr lang="en-US" b="1" dirty="0">
                <a:solidFill>
                  <a:prstClr val="black"/>
                </a:solidFill>
                <a:latin typeface="Calibri"/>
              </a:rPr>
              <a:t>(</a:t>
            </a:r>
            <a:r>
              <a:rPr lang="en-US" b="1" dirty="0" err="1">
                <a:solidFill>
                  <a:prstClr val="black"/>
                </a:solidFill>
                <a:latin typeface="Calibri"/>
              </a:rPr>
              <a:t>Trichoptera:Hydropsychidae</a:t>
            </a:r>
            <a:r>
              <a:rPr kumimoji="0" lang="en-US"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ctr" defTabSz="609585"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a:rPr>
              <a:t>7.5</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Title 1">
            <a:extLst>
              <a:ext uri="{FF2B5EF4-FFF2-40B4-BE49-F238E27FC236}">
                <a16:creationId xmlns:a16="http://schemas.microsoft.com/office/drawing/2014/main" id="{A5A01EAB-92A5-DEDC-634C-3FD89FA3362C}"/>
              </a:ext>
            </a:extLst>
          </p:cNvPr>
          <p:cNvSpPr txBox="1">
            <a:spLocks/>
          </p:cNvSpPr>
          <p:nvPr/>
        </p:nvSpPr>
        <p:spPr>
          <a:xfrm>
            <a:off x="1799663" y="0"/>
            <a:ext cx="3298305" cy="941424"/>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a:ln>
                  <a:noFill/>
                </a:ln>
                <a:solidFill>
                  <a:sysClr val="windowText" lastClr="000000"/>
                </a:solidFill>
                <a:effectLst/>
                <a:uLnTx/>
                <a:uFillTx/>
                <a:latin typeface="Calibri"/>
                <a:ea typeface="+mj-ea"/>
                <a:cs typeface="+mj-cs"/>
              </a:rPr>
              <a:t>Sensitive</a:t>
            </a:r>
          </a:p>
        </p:txBody>
      </p:sp>
      <p:pic>
        <p:nvPicPr>
          <p:cNvPr id="1026" name="Picture 2" descr="Genus Trichoptera Hydropsychidae Hydropsyche">
            <a:extLst>
              <a:ext uri="{FF2B5EF4-FFF2-40B4-BE49-F238E27FC236}">
                <a16:creationId xmlns:a16="http://schemas.microsoft.com/office/drawing/2014/main" id="{2B352C50-A42A-EE14-4324-423A8C9F1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556" y="1895058"/>
            <a:ext cx="5225614" cy="35528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D10710-A596-ACF2-A656-3054DA7F0E5B}"/>
              </a:ext>
            </a:extLst>
          </p:cNvPr>
          <p:cNvSpPr txBox="1"/>
          <p:nvPr/>
        </p:nvSpPr>
        <p:spPr>
          <a:xfrm>
            <a:off x="10028927" y="4839042"/>
            <a:ext cx="1693349"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Macroinvertebrates.org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212B4D3-FCCE-ABDF-9218-83227EFF67A1}"/>
                  </a:ext>
                </a:extLst>
              </p:cNvPr>
              <p:cNvSpPr txBox="1"/>
              <p:nvPr/>
            </p:nvSpPr>
            <p:spPr>
              <a:xfrm>
                <a:off x="7135569" y="895100"/>
                <a:ext cx="4137170"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u="none" strike="noStrike" kern="1200" cap="none" spc="0" normalizeH="0" baseline="0" noProof="0" dirty="0">
                    <a:ln>
                      <a:noFill/>
                    </a:ln>
                    <a:solidFill>
                      <a:prstClr val="black"/>
                    </a:solidFill>
                    <a:effectLst/>
                    <a:uLnTx/>
                    <a:uFillTx/>
                    <a:ea typeface="Cambria Math" panose="02040503050406030204" pitchFamily="18" charset="0"/>
                  </a:rPr>
                  <a:t>Tolerance value </a:t>
                </a:r>
                <a14:m>
                  <m:oMath xmlns:m="http://schemas.openxmlformats.org/officeDocument/2006/math">
                    <m:r>
                      <a:rPr kumimoji="0" lang="en-US" sz="32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&gt; </m:t>
                    </m:r>
                  </m:oMath>
                </a14:m>
                <a:r>
                  <a:rPr kumimoji="0" lang="en-US" sz="320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3/10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mc:Choice>
        <mc:Fallback xmlns="">
          <p:sp>
            <p:nvSpPr>
              <p:cNvPr id="6" name="TextBox 5">
                <a:extLst>
                  <a:ext uri="{FF2B5EF4-FFF2-40B4-BE49-F238E27FC236}">
                    <a16:creationId xmlns:a16="http://schemas.microsoft.com/office/drawing/2014/main" id="{5212B4D3-FCCE-ABDF-9218-83227EFF67A1}"/>
                  </a:ext>
                </a:extLst>
              </p:cNvPr>
              <p:cNvSpPr txBox="1">
                <a:spLocks noRot="1" noChangeAspect="1" noMove="1" noResize="1" noEditPoints="1" noAdjustHandles="1" noChangeArrowheads="1" noChangeShapeType="1" noTextEdit="1"/>
              </p:cNvSpPr>
              <p:nvPr/>
            </p:nvSpPr>
            <p:spPr>
              <a:xfrm>
                <a:off x="7135569" y="895100"/>
                <a:ext cx="4137170" cy="738664"/>
              </a:xfrm>
              <a:prstGeom prst="rect">
                <a:avLst/>
              </a:prstGeom>
              <a:blipFill>
                <a:blip r:embed="rId5"/>
                <a:stretch>
                  <a:fillRect l="-2507" t="-12397" r="-2360" b="-6612"/>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D39460E4-58E9-E0C7-1CFD-A093FE7EF0B4}"/>
              </a:ext>
            </a:extLst>
          </p:cNvPr>
          <p:cNvSpPr txBox="1">
            <a:spLocks/>
          </p:cNvSpPr>
          <p:nvPr/>
        </p:nvSpPr>
        <p:spPr>
          <a:xfrm>
            <a:off x="7523896" y="-39892"/>
            <a:ext cx="3298305" cy="941424"/>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b="1" i="0" u="none" strike="noStrike" kern="1200" cap="none" spc="0" normalizeH="0" baseline="0" noProof="0" dirty="0">
                <a:ln>
                  <a:noFill/>
                </a:ln>
                <a:solidFill>
                  <a:sysClr val="windowText" lastClr="000000"/>
                </a:solidFill>
                <a:effectLst/>
                <a:uLnTx/>
                <a:uFillTx/>
                <a:latin typeface="Calibri"/>
                <a:ea typeface="+mj-ea"/>
                <a:cs typeface="+mj-cs"/>
              </a:rPr>
              <a:t>Tolerant</a:t>
            </a:r>
          </a:p>
        </p:txBody>
      </p:sp>
      <p:sp>
        <p:nvSpPr>
          <p:cNvPr id="11" name="Slide Number Placeholder 10">
            <a:extLst>
              <a:ext uri="{FF2B5EF4-FFF2-40B4-BE49-F238E27FC236}">
                <a16:creationId xmlns:a16="http://schemas.microsoft.com/office/drawing/2014/main" id="{6459EFC9-FD19-D423-C6BC-F0CD24ED5141}"/>
              </a:ext>
            </a:extLst>
          </p:cNvPr>
          <p:cNvSpPr>
            <a:spLocks noGrp="1"/>
          </p:cNvSpPr>
          <p:nvPr>
            <p:ph type="sldNum" sz="quarter" idx="12"/>
          </p:nvPr>
        </p:nvSpPr>
        <p:spPr/>
        <p:txBody>
          <a:bodyPr/>
          <a:lstStyle/>
          <a:p>
            <a:fld id="{C5EF2332-01BF-834F-8236-50238282D533}" type="slidenum">
              <a:rPr lang="en-US" smtClean="0"/>
              <a:t>24</a:t>
            </a:fld>
            <a:endParaRPr lang="en-US"/>
          </a:p>
        </p:txBody>
      </p:sp>
      <p:sp>
        <p:nvSpPr>
          <p:cNvPr id="9" name="TextBox 8">
            <a:extLst>
              <a:ext uri="{FF2B5EF4-FFF2-40B4-BE49-F238E27FC236}">
                <a16:creationId xmlns:a16="http://schemas.microsoft.com/office/drawing/2014/main" id="{AAEBC518-4686-CCD4-EE0F-BDC0F14B5047}"/>
              </a:ext>
            </a:extLst>
          </p:cNvPr>
          <p:cNvSpPr txBox="1"/>
          <p:nvPr/>
        </p:nvSpPr>
        <p:spPr>
          <a:xfrm>
            <a:off x="1247693" y="5876715"/>
            <a:ext cx="4733796" cy="738664"/>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b="1" i="1" u="none" strike="noStrike" kern="1200" cap="none" spc="0" normalizeH="0" baseline="0" noProof="0" dirty="0" err="1">
                <a:ln>
                  <a:noFill/>
                </a:ln>
                <a:solidFill>
                  <a:prstClr val="black"/>
                </a:solidFill>
                <a:effectLst/>
                <a:uLnTx/>
                <a:uFillTx/>
                <a:latin typeface="Calibri"/>
                <a:ea typeface="+mn-ea"/>
                <a:cs typeface="+mn-cs"/>
              </a:rPr>
              <a:t>Maccaffertium</a:t>
            </a:r>
            <a:r>
              <a:rPr kumimoji="0" lang="en-US" b="1" i="1" u="none" strike="noStrike" kern="1200" cap="none" spc="0" normalizeH="0" baseline="0" noProof="0" dirty="0">
                <a:ln>
                  <a:noFill/>
                </a:ln>
                <a:solidFill>
                  <a:prstClr val="black"/>
                </a:solidFill>
                <a:effectLst/>
                <a:uLnTx/>
                <a:uFillTx/>
                <a:latin typeface="Calibri"/>
                <a:ea typeface="+mn-ea"/>
                <a:cs typeface="+mn-cs"/>
              </a:rPr>
              <a:t> </a:t>
            </a:r>
            <a:r>
              <a:rPr kumimoji="0" lang="en-US" b="1" i="0" u="none" strike="noStrike" kern="1200" cap="none" spc="0" normalizeH="0" baseline="0" noProof="0" dirty="0">
                <a:ln>
                  <a:noFill/>
                </a:ln>
                <a:solidFill>
                  <a:prstClr val="black"/>
                </a:solidFill>
                <a:effectLst/>
                <a:uLnTx/>
                <a:uFillTx/>
                <a:latin typeface="Calibri"/>
                <a:ea typeface="+mn-ea"/>
                <a:cs typeface="+mn-cs"/>
              </a:rPr>
              <a:t>(</a:t>
            </a:r>
            <a:r>
              <a:rPr kumimoji="0" lang="en-US" b="1" i="0" u="none" strike="noStrike" kern="1200" cap="none" spc="0" normalizeH="0" baseline="0" noProof="0" dirty="0" err="1">
                <a:ln>
                  <a:noFill/>
                </a:ln>
                <a:solidFill>
                  <a:prstClr val="black"/>
                </a:solidFill>
                <a:effectLst/>
                <a:uLnTx/>
                <a:uFillTx/>
                <a:latin typeface="Calibri"/>
                <a:ea typeface="+mn-ea"/>
                <a:cs typeface="+mn-cs"/>
              </a:rPr>
              <a:t>Ephemeroptera:Heptageniidae</a:t>
            </a:r>
            <a:r>
              <a:rPr kumimoji="0" lang="en-US" b="1" i="0" u="none" strike="noStrike" kern="1200" cap="none" spc="0" normalizeH="0" baseline="0" noProof="0" dirty="0">
                <a:ln>
                  <a:noFill/>
                </a:ln>
                <a:solidFill>
                  <a:prstClr val="black"/>
                </a:solidFill>
                <a:effectLst/>
                <a:uLnTx/>
                <a:uFillTx/>
                <a:latin typeface="Calibri"/>
                <a:ea typeface="+mn-ea"/>
                <a:cs typeface="+mn-cs"/>
              </a:rPr>
              <a:t>)</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3</a:t>
            </a:r>
          </a:p>
        </p:txBody>
      </p:sp>
      <p:grpSp>
        <p:nvGrpSpPr>
          <p:cNvPr id="12" name="Group 11">
            <a:extLst>
              <a:ext uri="{FF2B5EF4-FFF2-40B4-BE49-F238E27FC236}">
                <a16:creationId xmlns:a16="http://schemas.microsoft.com/office/drawing/2014/main" id="{7C205B3D-473D-BB65-4980-2860E55E72AA}"/>
              </a:ext>
            </a:extLst>
          </p:cNvPr>
          <p:cNvGrpSpPr/>
          <p:nvPr/>
        </p:nvGrpSpPr>
        <p:grpSpPr>
          <a:xfrm>
            <a:off x="947591" y="1882848"/>
            <a:ext cx="5334000" cy="3565035"/>
            <a:chOff x="947591" y="1882848"/>
            <a:chExt cx="5334000" cy="3565035"/>
          </a:xfrm>
        </p:grpSpPr>
        <p:pic>
          <p:nvPicPr>
            <p:cNvPr id="13" name="Picture 2" descr="Mayfly Larva - Maccaffertium vicarium - BugGuide.Net">
              <a:extLst>
                <a:ext uri="{FF2B5EF4-FFF2-40B4-BE49-F238E27FC236}">
                  <a16:creationId xmlns:a16="http://schemas.microsoft.com/office/drawing/2014/main" id="{AB6247D6-4FA5-0856-35DD-1A03C0F760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591" y="1882848"/>
              <a:ext cx="5334000" cy="35528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52FC6A5-6E74-4CC0-2AC8-9B93154EE8F9}"/>
                </a:ext>
              </a:extLst>
            </p:cNvPr>
            <p:cNvSpPr txBox="1"/>
            <p:nvPr/>
          </p:nvSpPr>
          <p:spPr>
            <a:xfrm>
              <a:off x="4901770" y="5170884"/>
              <a:ext cx="1079719"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a:ea typeface="+mn-ea"/>
                  <a:cs typeface="+mn-cs"/>
                </a:rPr>
                <a:t>BugGuide.Net</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2889814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5" descr="A picture containing text, screenshot, diagram, plot&#10;&#10;Description automatically generated">
            <a:extLst>
              <a:ext uri="{FF2B5EF4-FFF2-40B4-BE49-F238E27FC236}">
                <a16:creationId xmlns:a16="http://schemas.microsoft.com/office/drawing/2014/main" id="{FA303A03-77BC-53E9-F536-5940EDBDD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728" y="703206"/>
            <a:ext cx="5789668" cy="5789668"/>
          </a:xfrm>
          <a:prstGeom prst="rect">
            <a:avLst/>
          </a:prstGeom>
        </p:spPr>
      </p:pic>
      <p:sp>
        <p:nvSpPr>
          <p:cNvPr id="13" name="Title 1">
            <a:extLst>
              <a:ext uri="{FF2B5EF4-FFF2-40B4-BE49-F238E27FC236}">
                <a16:creationId xmlns:a16="http://schemas.microsoft.com/office/drawing/2014/main" id="{A3C108E4-EB26-0720-1880-223392DD064A}"/>
              </a:ext>
            </a:extLst>
          </p:cNvPr>
          <p:cNvSpPr>
            <a:spLocks noGrp="1"/>
          </p:cNvSpPr>
          <p:nvPr>
            <p:ph type="title"/>
          </p:nvPr>
        </p:nvSpPr>
        <p:spPr>
          <a:xfrm>
            <a:off x="112202" y="-91721"/>
            <a:ext cx="12210363" cy="861153"/>
          </a:xfrm>
        </p:spPr>
        <p:txBody>
          <a:bodyPr>
            <a:noAutofit/>
          </a:bodyPr>
          <a:lstStyle/>
          <a:p>
            <a:r>
              <a:rPr lang="en-US" sz="2400" b="1" dirty="0">
                <a:latin typeface="Arial" panose="020B0604020202020204" pitchFamily="34" charset="0"/>
                <a:cs typeface="Arial" panose="020B0604020202020204" pitchFamily="34" charset="0"/>
              </a:rPr>
              <a:t>2. Benthic communities in 1987-1988 contained more sensitive taxa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than those sampled in 2009. </a:t>
            </a:r>
          </a:p>
        </p:txBody>
      </p:sp>
      <p:sp>
        <p:nvSpPr>
          <p:cNvPr id="4" name="Slide Number Placeholder 3">
            <a:extLst>
              <a:ext uri="{FF2B5EF4-FFF2-40B4-BE49-F238E27FC236}">
                <a16:creationId xmlns:a16="http://schemas.microsoft.com/office/drawing/2014/main" id="{2E2EC265-3FF2-31EC-6F41-402B4E362439}"/>
              </a:ext>
            </a:extLst>
          </p:cNvPr>
          <p:cNvSpPr>
            <a:spLocks noGrp="1"/>
          </p:cNvSpPr>
          <p:nvPr>
            <p:ph type="sldNum" sz="quarter" idx="12"/>
          </p:nvPr>
        </p:nvSpPr>
        <p:spPr/>
        <p:txBody>
          <a:bodyPr/>
          <a:lstStyle/>
          <a:p>
            <a:fld id="{C5EF2332-01BF-834F-8236-50238282D533}" type="slidenum">
              <a:rPr lang="en-US" smtClean="0"/>
              <a:t>25</a:t>
            </a:fld>
            <a:endParaRPr lang="en-US"/>
          </a:p>
        </p:txBody>
      </p:sp>
      <p:grpSp>
        <p:nvGrpSpPr>
          <p:cNvPr id="7" name="Group 6">
            <a:extLst>
              <a:ext uri="{FF2B5EF4-FFF2-40B4-BE49-F238E27FC236}">
                <a16:creationId xmlns:a16="http://schemas.microsoft.com/office/drawing/2014/main" id="{5525EC99-8D96-3E60-4337-F50E617C1B2A}"/>
              </a:ext>
            </a:extLst>
          </p:cNvPr>
          <p:cNvGrpSpPr/>
          <p:nvPr/>
        </p:nvGrpSpPr>
        <p:grpSpPr>
          <a:xfrm>
            <a:off x="3741310" y="6544700"/>
            <a:ext cx="5187085" cy="343399"/>
            <a:chOff x="2135106" y="6509342"/>
            <a:chExt cx="5187085" cy="343399"/>
          </a:xfrm>
        </p:grpSpPr>
        <p:sp>
          <p:nvSpPr>
            <p:cNvPr id="8" name="TextBox 7">
              <a:extLst>
                <a:ext uri="{FF2B5EF4-FFF2-40B4-BE49-F238E27FC236}">
                  <a16:creationId xmlns:a16="http://schemas.microsoft.com/office/drawing/2014/main" id="{F6EC44DB-9715-8E04-4C58-70304CA85C51}"/>
                </a:ext>
              </a:extLst>
            </p:cNvPr>
            <p:cNvSpPr txBox="1"/>
            <p:nvPr/>
          </p:nvSpPr>
          <p:spPr>
            <a:xfrm>
              <a:off x="2576740" y="6509342"/>
              <a:ext cx="1858549" cy="338554"/>
            </a:xfrm>
            <a:prstGeom prst="rect">
              <a:avLst/>
            </a:prstGeom>
            <a:noFill/>
          </p:spPr>
          <p:txBody>
            <a:bodyPr wrap="square" rtlCol="0">
              <a:spAutoFit/>
            </a:bodyPr>
            <a:lstStyle/>
            <a:p>
              <a:pPr defTabSz="609585"/>
              <a:r>
                <a:rPr lang="en-US" sz="1600" b="1" dirty="0">
                  <a:solidFill>
                    <a:prstClr val="black"/>
                  </a:solidFill>
                  <a:latin typeface="Calibri"/>
                </a:rPr>
                <a:t>Early development</a:t>
              </a:r>
            </a:p>
          </p:txBody>
        </p:sp>
        <p:cxnSp>
          <p:nvCxnSpPr>
            <p:cNvPr id="9" name="Straight Arrow Connector 8">
              <a:extLst>
                <a:ext uri="{FF2B5EF4-FFF2-40B4-BE49-F238E27FC236}">
                  <a16:creationId xmlns:a16="http://schemas.microsoft.com/office/drawing/2014/main" id="{AC7E10F8-DF91-7660-111D-0448745F6682}"/>
                </a:ext>
              </a:extLst>
            </p:cNvPr>
            <p:cNvCxnSpPr>
              <a:cxnSpLocks/>
            </p:cNvCxnSpPr>
            <p:nvPr/>
          </p:nvCxnSpPr>
          <p:spPr>
            <a:xfrm flipH="1">
              <a:off x="2135106" y="6533480"/>
              <a:ext cx="235469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C76C63B-76C9-41AF-70C5-87C8C90C6DD2}"/>
                </a:ext>
              </a:extLst>
            </p:cNvPr>
            <p:cNvCxnSpPr>
              <a:cxnSpLocks/>
            </p:cNvCxnSpPr>
            <p:nvPr/>
          </p:nvCxnSpPr>
          <p:spPr>
            <a:xfrm>
              <a:off x="5116515" y="6533480"/>
              <a:ext cx="22056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F61799D-2783-4AA4-9FE7-97147DFDFF45}"/>
                </a:ext>
              </a:extLst>
            </p:cNvPr>
            <p:cNvSpPr txBox="1"/>
            <p:nvPr/>
          </p:nvSpPr>
          <p:spPr>
            <a:xfrm>
              <a:off x="5455092" y="6514187"/>
              <a:ext cx="1858549" cy="338554"/>
            </a:xfrm>
            <a:prstGeom prst="rect">
              <a:avLst/>
            </a:prstGeom>
            <a:noFill/>
          </p:spPr>
          <p:txBody>
            <a:bodyPr wrap="square" rtlCol="0">
              <a:spAutoFit/>
            </a:bodyPr>
            <a:lstStyle/>
            <a:p>
              <a:pPr defTabSz="609585"/>
              <a:r>
                <a:rPr lang="en-US" sz="1600" b="1" dirty="0">
                  <a:solidFill>
                    <a:prstClr val="black"/>
                  </a:solidFill>
                  <a:latin typeface="Calibri"/>
                </a:rPr>
                <a:t>Late development</a:t>
              </a:r>
            </a:p>
          </p:txBody>
        </p:sp>
      </p:grpSp>
      <p:sp>
        <p:nvSpPr>
          <p:cNvPr id="20" name="TextBox 19">
            <a:extLst>
              <a:ext uri="{FF2B5EF4-FFF2-40B4-BE49-F238E27FC236}">
                <a16:creationId xmlns:a16="http://schemas.microsoft.com/office/drawing/2014/main" id="{0C6C284A-006E-2769-ACB4-F71064C9F6A1}"/>
              </a:ext>
            </a:extLst>
          </p:cNvPr>
          <p:cNvSpPr txBox="1"/>
          <p:nvPr/>
        </p:nvSpPr>
        <p:spPr>
          <a:xfrm>
            <a:off x="6468560" y="1200818"/>
            <a:ext cx="2459835" cy="830997"/>
          </a:xfrm>
          <a:prstGeom prst="rect">
            <a:avLst/>
          </a:prstGeom>
          <a:noFill/>
        </p:spPr>
        <p:txBody>
          <a:bodyPr wrap="square" rtlCol="0">
            <a:spAutoFit/>
          </a:bodyPr>
          <a:lstStyle/>
          <a:p>
            <a:pPr defTabSz="609585"/>
            <a:r>
              <a:rPr lang="en-US" sz="2400" b="1" dirty="0">
                <a:solidFill>
                  <a:prstClr val="black"/>
                </a:solidFill>
                <a:latin typeface="Calibri"/>
              </a:rPr>
              <a:t>(S) : sensitive taxa</a:t>
            </a:r>
          </a:p>
          <a:p>
            <a:pPr defTabSz="609585"/>
            <a:r>
              <a:rPr lang="en-US" sz="2400" b="1" dirty="0">
                <a:solidFill>
                  <a:prstClr val="black"/>
                </a:solidFill>
                <a:latin typeface="Calibri"/>
              </a:rPr>
              <a:t>(T) : tolerant taxa</a:t>
            </a:r>
          </a:p>
        </p:txBody>
      </p:sp>
      <p:sp>
        <p:nvSpPr>
          <p:cNvPr id="14" name="TextBox 13">
            <a:extLst>
              <a:ext uri="{FF2B5EF4-FFF2-40B4-BE49-F238E27FC236}">
                <a16:creationId xmlns:a16="http://schemas.microsoft.com/office/drawing/2014/main" id="{CFACAB60-6CBD-285F-1D98-C4B81CC78CE3}"/>
              </a:ext>
            </a:extLst>
          </p:cNvPr>
          <p:cNvSpPr txBox="1"/>
          <p:nvPr/>
        </p:nvSpPr>
        <p:spPr>
          <a:xfrm>
            <a:off x="4339074" y="691317"/>
            <a:ext cx="1159162" cy="461665"/>
          </a:xfrm>
          <a:prstGeom prst="rect">
            <a:avLst/>
          </a:prstGeom>
          <a:noFill/>
        </p:spPr>
        <p:txBody>
          <a:bodyPr wrap="square" rtlCol="0">
            <a:spAutoFit/>
          </a:bodyPr>
          <a:lstStyle/>
          <a:p>
            <a:pPr defTabSz="609585"/>
            <a:r>
              <a:rPr lang="en-US" sz="2400" b="1" dirty="0">
                <a:solidFill>
                  <a:prstClr val="black"/>
                </a:solidFill>
                <a:latin typeface="Calibri"/>
              </a:rPr>
              <a:t>6S &amp; 2T</a:t>
            </a:r>
          </a:p>
        </p:txBody>
      </p:sp>
      <p:sp>
        <p:nvSpPr>
          <p:cNvPr id="16" name="TextBox 15">
            <a:extLst>
              <a:ext uri="{FF2B5EF4-FFF2-40B4-BE49-F238E27FC236}">
                <a16:creationId xmlns:a16="http://schemas.microsoft.com/office/drawing/2014/main" id="{BACDA36B-532F-E95A-8D9A-878CD3F2809F}"/>
              </a:ext>
            </a:extLst>
          </p:cNvPr>
          <p:cNvSpPr txBox="1"/>
          <p:nvPr/>
        </p:nvSpPr>
        <p:spPr>
          <a:xfrm>
            <a:off x="7118896" y="691317"/>
            <a:ext cx="1159162" cy="461665"/>
          </a:xfrm>
          <a:prstGeom prst="rect">
            <a:avLst/>
          </a:prstGeom>
          <a:noFill/>
        </p:spPr>
        <p:txBody>
          <a:bodyPr wrap="square" rtlCol="0">
            <a:spAutoFit/>
          </a:bodyPr>
          <a:lstStyle/>
          <a:p>
            <a:pPr defTabSz="609585"/>
            <a:r>
              <a:rPr lang="en-US" sz="2400" b="1" dirty="0">
                <a:solidFill>
                  <a:prstClr val="black"/>
                </a:solidFill>
                <a:latin typeface="Calibri"/>
              </a:rPr>
              <a:t>3S &amp; 5T</a:t>
            </a:r>
          </a:p>
        </p:txBody>
      </p:sp>
      <p:grpSp>
        <p:nvGrpSpPr>
          <p:cNvPr id="17" name="Group 16">
            <a:extLst>
              <a:ext uri="{FF2B5EF4-FFF2-40B4-BE49-F238E27FC236}">
                <a16:creationId xmlns:a16="http://schemas.microsoft.com/office/drawing/2014/main" id="{5D16D2C1-8348-EF0B-5E1C-84267B141BE4}"/>
              </a:ext>
            </a:extLst>
          </p:cNvPr>
          <p:cNvGrpSpPr/>
          <p:nvPr/>
        </p:nvGrpSpPr>
        <p:grpSpPr>
          <a:xfrm>
            <a:off x="574772" y="3016140"/>
            <a:ext cx="2028825" cy="923330"/>
            <a:chOff x="574772" y="3016140"/>
            <a:chExt cx="2028825" cy="923330"/>
          </a:xfrm>
        </p:grpSpPr>
        <p:sp>
          <p:nvSpPr>
            <p:cNvPr id="19" name="Isosceles Triangle 18">
              <a:extLst>
                <a:ext uri="{FF2B5EF4-FFF2-40B4-BE49-F238E27FC236}">
                  <a16:creationId xmlns:a16="http://schemas.microsoft.com/office/drawing/2014/main" id="{E620AC7F-DA21-16B9-29F9-077F507F1194}"/>
                </a:ext>
              </a:extLst>
            </p:cNvPr>
            <p:cNvSpPr/>
            <p:nvPr/>
          </p:nvSpPr>
          <p:spPr>
            <a:xfrm>
              <a:off x="602974" y="3528447"/>
              <a:ext cx="318052" cy="288235"/>
            </a:xfrm>
            <a:prstGeom prst="triangl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4658E4F-4D3A-FFEB-95A6-9F4A33C432C4}"/>
                </a:ext>
              </a:extLst>
            </p:cNvPr>
            <p:cNvSpPr txBox="1"/>
            <p:nvPr/>
          </p:nvSpPr>
          <p:spPr>
            <a:xfrm>
              <a:off x="1080423" y="3016140"/>
              <a:ext cx="1523174" cy="461665"/>
            </a:xfrm>
            <a:prstGeom prst="rect">
              <a:avLst/>
            </a:prstGeom>
            <a:noFill/>
          </p:spPr>
          <p:txBody>
            <a:bodyPr wrap="none" rtlCol="0">
              <a:spAutoFit/>
            </a:bodyPr>
            <a:lstStyle/>
            <a:p>
              <a:r>
                <a:rPr lang="en-US" sz="2400" dirty="0"/>
                <a:t>1987-1988</a:t>
              </a:r>
            </a:p>
          </p:txBody>
        </p:sp>
        <p:sp>
          <p:nvSpPr>
            <p:cNvPr id="27" name="TextBox 26">
              <a:extLst>
                <a:ext uri="{FF2B5EF4-FFF2-40B4-BE49-F238E27FC236}">
                  <a16:creationId xmlns:a16="http://schemas.microsoft.com/office/drawing/2014/main" id="{A8A70706-D1D4-6206-9BDB-5F08B0C3818E}"/>
                </a:ext>
              </a:extLst>
            </p:cNvPr>
            <p:cNvSpPr txBox="1"/>
            <p:nvPr/>
          </p:nvSpPr>
          <p:spPr>
            <a:xfrm>
              <a:off x="1106337" y="3477805"/>
              <a:ext cx="806631" cy="461665"/>
            </a:xfrm>
            <a:prstGeom prst="rect">
              <a:avLst/>
            </a:prstGeom>
            <a:noFill/>
          </p:spPr>
          <p:txBody>
            <a:bodyPr wrap="none" rtlCol="0">
              <a:spAutoFit/>
            </a:bodyPr>
            <a:lstStyle/>
            <a:p>
              <a:r>
                <a:rPr lang="en-US" sz="2400" dirty="0"/>
                <a:t>2009</a:t>
              </a:r>
            </a:p>
          </p:txBody>
        </p:sp>
        <p:sp>
          <p:nvSpPr>
            <p:cNvPr id="28" name="Oval 27">
              <a:extLst>
                <a:ext uri="{FF2B5EF4-FFF2-40B4-BE49-F238E27FC236}">
                  <a16:creationId xmlns:a16="http://schemas.microsoft.com/office/drawing/2014/main" id="{A20DDA67-8EE1-07C1-7558-E385231FF422}"/>
                </a:ext>
              </a:extLst>
            </p:cNvPr>
            <p:cNvSpPr/>
            <p:nvPr/>
          </p:nvSpPr>
          <p:spPr>
            <a:xfrm>
              <a:off x="574772" y="3016140"/>
              <a:ext cx="374456" cy="370788"/>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47629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5" descr="A picture containing text, screenshot, diagram, plot&#10;&#10;Description automatically generated">
            <a:extLst>
              <a:ext uri="{FF2B5EF4-FFF2-40B4-BE49-F238E27FC236}">
                <a16:creationId xmlns:a16="http://schemas.microsoft.com/office/drawing/2014/main" id="{D6EF53B0-3F50-3085-56D5-8A2CD13D6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59" y="563752"/>
            <a:ext cx="5914546" cy="5914546"/>
          </a:xfrm>
          <a:prstGeom prst="rect">
            <a:avLst/>
          </a:prstGeom>
        </p:spPr>
      </p:pic>
      <p:sp>
        <p:nvSpPr>
          <p:cNvPr id="20" name="TextBox 19">
            <a:extLst>
              <a:ext uri="{FF2B5EF4-FFF2-40B4-BE49-F238E27FC236}">
                <a16:creationId xmlns:a16="http://schemas.microsoft.com/office/drawing/2014/main" id="{0C6C284A-006E-2769-ACB4-F71064C9F6A1}"/>
              </a:ext>
            </a:extLst>
          </p:cNvPr>
          <p:cNvSpPr txBox="1"/>
          <p:nvPr/>
        </p:nvSpPr>
        <p:spPr>
          <a:xfrm>
            <a:off x="3782297" y="1301536"/>
            <a:ext cx="2459835" cy="830997"/>
          </a:xfrm>
          <a:prstGeom prst="rect">
            <a:avLst/>
          </a:prstGeom>
          <a:noFill/>
        </p:spPr>
        <p:txBody>
          <a:bodyPr wrap="square" rtlCol="0">
            <a:spAutoFit/>
          </a:bodyPr>
          <a:lstStyle/>
          <a:p>
            <a:pPr defTabSz="609585"/>
            <a:r>
              <a:rPr lang="en-US" sz="2400" b="1" dirty="0">
                <a:solidFill>
                  <a:prstClr val="black"/>
                </a:solidFill>
                <a:latin typeface="Calibri"/>
              </a:rPr>
              <a:t>(S) : sensitive taxa</a:t>
            </a:r>
          </a:p>
          <a:p>
            <a:pPr defTabSz="609585"/>
            <a:r>
              <a:rPr lang="en-US" sz="2400" b="1" dirty="0">
                <a:solidFill>
                  <a:prstClr val="black"/>
                </a:solidFill>
                <a:latin typeface="Calibri"/>
              </a:rPr>
              <a:t>(T) : tolerant taxa</a:t>
            </a:r>
          </a:p>
        </p:txBody>
      </p:sp>
      <p:grpSp>
        <p:nvGrpSpPr>
          <p:cNvPr id="21" name="Group 20">
            <a:extLst>
              <a:ext uri="{FF2B5EF4-FFF2-40B4-BE49-F238E27FC236}">
                <a16:creationId xmlns:a16="http://schemas.microsoft.com/office/drawing/2014/main" id="{AF711FE5-A48E-7601-5790-301EB7DAE734}"/>
              </a:ext>
            </a:extLst>
          </p:cNvPr>
          <p:cNvGrpSpPr/>
          <p:nvPr/>
        </p:nvGrpSpPr>
        <p:grpSpPr>
          <a:xfrm>
            <a:off x="1166042" y="6530123"/>
            <a:ext cx="5187085" cy="343399"/>
            <a:chOff x="2135106" y="6509342"/>
            <a:chExt cx="5187085" cy="343399"/>
          </a:xfrm>
        </p:grpSpPr>
        <p:sp>
          <p:nvSpPr>
            <p:cNvPr id="22" name="TextBox 21">
              <a:extLst>
                <a:ext uri="{FF2B5EF4-FFF2-40B4-BE49-F238E27FC236}">
                  <a16:creationId xmlns:a16="http://schemas.microsoft.com/office/drawing/2014/main" id="{D5615BD9-A00B-415A-924B-0F4249620C69}"/>
                </a:ext>
              </a:extLst>
            </p:cNvPr>
            <p:cNvSpPr txBox="1"/>
            <p:nvPr/>
          </p:nvSpPr>
          <p:spPr>
            <a:xfrm>
              <a:off x="2576740" y="6509342"/>
              <a:ext cx="1858549" cy="338554"/>
            </a:xfrm>
            <a:prstGeom prst="rect">
              <a:avLst/>
            </a:prstGeom>
            <a:noFill/>
          </p:spPr>
          <p:txBody>
            <a:bodyPr wrap="square" rtlCol="0">
              <a:spAutoFit/>
            </a:bodyPr>
            <a:lstStyle/>
            <a:p>
              <a:pPr defTabSz="609585"/>
              <a:r>
                <a:rPr lang="en-US" sz="1600" b="1" dirty="0">
                  <a:solidFill>
                    <a:prstClr val="black"/>
                  </a:solidFill>
                  <a:latin typeface="Calibri"/>
                </a:rPr>
                <a:t>Early development</a:t>
              </a:r>
            </a:p>
          </p:txBody>
        </p:sp>
        <p:cxnSp>
          <p:nvCxnSpPr>
            <p:cNvPr id="23" name="Straight Arrow Connector 22">
              <a:extLst>
                <a:ext uri="{FF2B5EF4-FFF2-40B4-BE49-F238E27FC236}">
                  <a16:creationId xmlns:a16="http://schemas.microsoft.com/office/drawing/2014/main" id="{DA897D0C-83B6-1D15-426B-C130A494924D}"/>
                </a:ext>
              </a:extLst>
            </p:cNvPr>
            <p:cNvCxnSpPr>
              <a:cxnSpLocks/>
            </p:cNvCxnSpPr>
            <p:nvPr/>
          </p:nvCxnSpPr>
          <p:spPr>
            <a:xfrm flipH="1">
              <a:off x="2135106" y="6533480"/>
              <a:ext cx="235469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30E0975-B8A6-943C-7B3E-5A936B295F24}"/>
                </a:ext>
              </a:extLst>
            </p:cNvPr>
            <p:cNvCxnSpPr>
              <a:cxnSpLocks/>
            </p:cNvCxnSpPr>
            <p:nvPr/>
          </p:nvCxnSpPr>
          <p:spPr>
            <a:xfrm>
              <a:off x="5116515" y="6533480"/>
              <a:ext cx="22056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3A2A5EB-5345-AC8A-38CC-A256A0F83E4C}"/>
                </a:ext>
              </a:extLst>
            </p:cNvPr>
            <p:cNvSpPr txBox="1"/>
            <p:nvPr/>
          </p:nvSpPr>
          <p:spPr>
            <a:xfrm>
              <a:off x="5455092" y="6514187"/>
              <a:ext cx="1858549" cy="338554"/>
            </a:xfrm>
            <a:prstGeom prst="rect">
              <a:avLst/>
            </a:prstGeom>
            <a:noFill/>
          </p:spPr>
          <p:txBody>
            <a:bodyPr wrap="square" rtlCol="0">
              <a:spAutoFit/>
            </a:bodyPr>
            <a:lstStyle/>
            <a:p>
              <a:pPr defTabSz="609585"/>
              <a:r>
                <a:rPr lang="en-US" sz="1600" b="1" dirty="0">
                  <a:solidFill>
                    <a:prstClr val="black"/>
                  </a:solidFill>
                  <a:latin typeface="Calibri"/>
                </a:rPr>
                <a:t>Late development</a:t>
              </a:r>
            </a:p>
          </p:txBody>
        </p:sp>
      </p:gr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1F272983-3862-5E7A-E75E-1B5CA86D8883}"/>
                  </a:ext>
                </a:extLst>
              </p:cNvPr>
              <p:cNvSpPr txBox="1">
                <a:spLocks/>
              </p:cNvSpPr>
              <p:nvPr/>
            </p:nvSpPr>
            <p:spPr>
              <a:xfrm>
                <a:off x="6739570" y="1407754"/>
                <a:ext cx="5336473" cy="5291646"/>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a:rPr>
                  <a:t>Chironomidae</a:t>
                </a:r>
                <a:endParaRPr lang="en-US" sz="2400" dirty="0">
                  <a:solidFill>
                    <a:prstClr val="black"/>
                  </a:solidFill>
                  <a:latin typeface="Calibri"/>
                </a:endParaRPr>
              </a:p>
              <a:p>
                <a:pPr lvl="1">
                  <a:spcBef>
                    <a:spcPts val="0"/>
                  </a:spcBef>
                  <a:spcAft>
                    <a:spcPts val="1200"/>
                  </a:spcAft>
                  <a:buFont typeface="Wingdings" panose="05000000000000000000" pitchFamily="2" charset="2"/>
                  <a:buChar char="Ø"/>
                  <a:defRPr/>
                </a:pPr>
                <a:r>
                  <a:rPr lang="en-US" sz="2000" dirty="0">
                    <a:solidFill>
                      <a:prstClr val="black"/>
                    </a:solidFill>
                    <a:latin typeface="Calibri"/>
                  </a:rPr>
                  <a:t>At B2: 47% </a:t>
                </a:r>
                <a14:m>
                  <m:oMath xmlns:m="http://schemas.openxmlformats.org/officeDocument/2006/math">
                    <m:r>
                      <a:rPr kumimoji="0" lang="en-US" sz="2000" b="0" i="1" strike="noStrike" kern="1200" cap="none" spc="0" normalizeH="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lang="en-US" sz="2000" dirty="0">
                    <a:solidFill>
                      <a:prstClr val="black"/>
                    </a:solidFill>
                    <a:latin typeface="Calibri"/>
                  </a:rPr>
                  <a:t> 25%</a:t>
                </a:r>
              </a:p>
              <a:p>
                <a:pPr lvl="1">
                  <a:spcBef>
                    <a:spcPts val="0"/>
                  </a:spcBef>
                  <a:spcAft>
                    <a:spcPts val="1200"/>
                  </a:spcAft>
                  <a:buFont typeface="Wingdings" panose="05000000000000000000" pitchFamily="2" charset="2"/>
                  <a:buChar char="Ø"/>
                  <a:defRPr/>
                </a:pPr>
                <a:endParaRPr lang="en-US" sz="2000" dirty="0">
                  <a:solidFill>
                    <a:prstClr val="black"/>
                  </a:solidFill>
                  <a:latin typeface="Calibri"/>
                </a:endParaRP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endParaRPr kumimoji="0" lang="en-US" sz="2400" b="0" i="0" u="none" strike="noStrike" kern="1200" cap="none" spc="0" normalizeH="0" baseline="0" noProof="0" dirty="0">
                  <a:ln>
                    <a:noFill/>
                  </a:ln>
                  <a:solidFill>
                    <a:prstClr val="black"/>
                  </a:solidFill>
                  <a:effectLst/>
                  <a:uLnTx/>
                  <a:uFillTx/>
                  <a:latin typeface="Calibri"/>
                </a:endParaRPr>
              </a:p>
            </p:txBody>
          </p:sp>
        </mc:Choice>
        <mc:Fallback xmlns="">
          <p:sp>
            <p:nvSpPr>
              <p:cNvPr id="2" name="Content Placeholder 2">
                <a:extLst>
                  <a:ext uri="{FF2B5EF4-FFF2-40B4-BE49-F238E27FC236}">
                    <a16:creationId xmlns:a16="http://schemas.microsoft.com/office/drawing/2014/main" id="{1F272983-3862-5E7A-E75E-1B5CA86D8883}"/>
                  </a:ext>
                </a:extLst>
              </p:cNvPr>
              <p:cNvSpPr txBox="1">
                <a:spLocks noRot="1" noChangeAspect="1" noMove="1" noResize="1" noEditPoints="1" noAdjustHandles="1" noChangeArrowheads="1" noChangeShapeType="1" noTextEdit="1"/>
              </p:cNvSpPr>
              <p:nvPr/>
            </p:nvSpPr>
            <p:spPr>
              <a:xfrm>
                <a:off x="6739570" y="1407754"/>
                <a:ext cx="5336473" cy="5291646"/>
              </a:xfrm>
              <a:prstGeom prst="rect">
                <a:avLst/>
              </a:prstGeom>
              <a:blipFill>
                <a:blip r:embed="rId4"/>
                <a:stretch>
                  <a:fillRect l="-1600" t="-92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43385C4-2D3D-C59D-644E-7ACE5D2BE62C}"/>
              </a:ext>
            </a:extLst>
          </p:cNvPr>
          <p:cNvSpPr/>
          <p:nvPr/>
        </p:nvSpPr>
        <p:spPr>
          <a:xfrm>
            <a:off x="2673626" y="4492487"/>
            <a:ext cx="934279" cy="447261"/>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20DA1FBF-CE0C-9965-8AF5-946531046BC1}"/>
              </a:ext>
            </a:extLst>
          </p:cNvPr>
          <p:cNvSpPr>
            <a:spLocks noGrp="1"/>
          </p:cNvSpPr>
          <p:nvPr>
            <p:ph type="sldNum" sz="quarter" idx="12"/>
          </p:nvPr>
        </p:nvSpPr>
        <p:spPr/>
        <p:txBody>
          <a:bodyPr/>
          <a:lstStyle/>
          <a:p>
            <a:fld id="{C5EF2332-01BF-834F-8236-50238282D533}" type="slidenum">
              <a:rPr lang="en-US" smtClean="0"/>
              <a:t>26</a:t>
            </a:fld>
            <a:endParaRPr lang="en-US"/>
          </a:p>
        </p:txBody>
      </p:sp>
      <p:pic>
        <p:nvPicPr>
          <p:cNvPr id="9" name="Picture 8" descr="FLY FISHING BLOODWORM - The Mission Fly Mag">
            <a:extLst>
              <a:ext uri="{FF2B5EF4-FFF2-40B4-BE49-F238E27FC236}">
                <a16:creationId xmlns:a16="http://schemas.microsoft.com/office/drawing/2014/main" id="{21567772-D8D5-09F6-3759-581A0D7148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750" b="90000" l="4006" r="89911">
                        <a14:foregroundMark x1="61721" y1="9250" x2="50890" y2="4417"/>
                        <a14:foregroundMark x1="50890" y1="4417" x2="15727" y2="3667"/>
                        <a14:foregroundMark x1="15727" y1="3667" x2="4154" y2="8667"/>
                        <a14:foregroundMark x1="4154" y1="8667" x2="15134" y2="15167"/>
                        <a14:foregroundMark x1="15134" y1="15167" x2="31751" y2="12250"/>
                        <a14:foregroundMark x1="31751" y1="12250" x2="34421" y2="12583"/>
                        <a14:foregroundMark x1="10089" y1="6250" x2="23739" y2="1417"/>
                        <a14:foregroundMark x1="23739" y1="1417" x2="55638" y2="4917"/>
                        <a14:foregroundMark x1="55638" y1="4917" x2="21217" y2="6500"/>
                        <a14:foregroundMark x1="21217" y1="6500" x2="10682" y2="5750"/>
                      </a14:backgroundRemoval>
                    </a14:imgEffect>
                  </a14:imgLayer>
                </a14:imgProps>
              </a:ext>
              <a:ext uri="{28A0092B-C50C-407E-A947-70E740481C1C}">
                <a14:useLocalDpi xmlns:a14="http://schemas.microsoft.com/office/drawing/2010/main" val="0"/>
              </a:ext>
            </a:extLst>
          </a:blip>
          <a:srcRect/>
          <a:stretch>
            <a:fillRect/>
          </a:stretch>
        </p:blipFill>
        <p:spPr bwMode="auto">
          <a:xfrm>
            <a:off x="9986678" y="1240191"/>
            <a:ext cx="787339" cy="1402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555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5" descr="A picture containing text, screenshot, diagram, plot&#10;&#10;Description automatically generated">
            <a:extLst>
              <a:ext uri="{FF2B5EF4-FFF2-40B4-BE49-F238E27FC236}">
                <a16:creationId xmlns:a16="http://schemas.microsoft.com/office/drawing/2014/main" id="{D6EF53B0-3F50-3085-56D5-8A2CD13D6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59" y="563752"/>
            <a:ext cx="5914546" cy="5914546"/>
          </a:xfrm>
          <a:prstGeom prst="rect">
            <a:avLst/>
          </a:prstGeom>
        </p:spPr>
      </p:pic>
      <p:sp>
        <p:nvSpPr>
          <p:cNvPr id="20" name="TextBox 19">
            <a:extLst>
              <a:ext uri="{FF2B5EF4-FFF2-40B4-BE49-F238E27FC236}">
                <a16:creationId xmlns:a16="http://schemas.microsoft.com/office/drawing/2014/main" id="{0C6C284A-006E-2769-ACB4-F71064C9F6A1}"/>
              </a:ext>
            </a:extLst>
          </p:cNvPr>
          <p:cNvSpPr txBox="1"/>
          <p:nvPr/>
        </p:nvSpPr>
        <p:spPr>
          <a:xfrm>
            <a:off x="3782297" y="1301536"/>
            <a:ext cx="2459835" cy="830997"/>
          </a:xfrm>
          <a:prstGeom prst="rect">
            <a:avLst/>
          </a:prstGeom>
          <a:noFill/>
        </p:spPr>
        <p:txBody>
          <a:bodyPr wrap="square" rtlCol="0">
            <a:spAutoFit/>
          </a:bodyPr>
          <a:lstStyle/>
          <a:p>
            <a:pPr defTabSz="609585"/>
            <a:r>
              <a:rPr lang="en-US" sz="2400" b="1" dirty="0">
                <a:solidFill>
                  <a:prstClr val="black"/>
                </a:solidFill>
                <a:latin typeface="Calibri"/>
              </a:rPr>
              <a:t>(S) : sensitive taxa</a:t>
            </a:r>
          </a:p>
          <a:p>
            <a:pPr defTabSz="609585"/>
            <a:r>
              <a:rPr lang="en-US" sz="2400" b="1" dirty="0">
                <a:solidFill>
                  <a:prstClr val="black"/>
                </a:solidFill>
                <a:latin typeface="Calibri"/>
              </a:rPr>
              <a:t>(T) : tolerant taxa</a:t>
            </a:r>
          </a:p>
        </p:txBody>
      </p:sp>
      <p:grpSp>
        <p:nvGrpSpPr>
          <p:cNvPr id="21" name="Group 20">
            <a:extLst>
              <a:ext uri="{FF2B5EF4-FFF2-40B4-BE49-F238E27FC236}">
                <a16:creationId xmlns:a16="http://schemas.microsoft.com/office/drawing/2014/main" id="{AF711FE5-A48E-7601-5790-301EB7DAE734}"/>
              </a:ext>
            </a:extLst>
          </p:cNvPr>
          <p:cNvGrpSpPr/>
          <p:nvPr/>
        </p:nvGrpSpPr>
        <p:grpSpPr>
          <a:xfrm>
            <a:off x="1166042" y="6530123"/>
            <a:ext cx="5187085" cy="343399"/>
            <a:chOff x="2135106" y="6509342"/>
            <a:chExt cx="5187085" cy="343399"/>
          </a:xfrm>
        </p:grpSpPr>
        <p:sp>
          <p:nvSpPr>
            <p:cNvPr id="22" name="TextBox 21">
              <a:extLst>
                <a:ext uri="{FF2B5EF4-FFF2-40B4-BE49-F238E27FC236}">
                  <a16:creationId xmlns:a16="http://schemas.microsoft.com/office/drawing/2014/main" id="{D5615BD9-A00B-415A-924B-0F4249620C69}"/>
                </a:ext>
              </a:extLst>
            </p:cNvPr>
            <p:cNvSpPr txBox="1"/>
            <p:nvPr/>
          </p:nvSpPr>
          <p:spPr>
            <a:xfrm>
              <a:off x="2576740" y="6509342"/>
              <a:ext cx="1858549" cy="338554"/>
            </a:xfrm>
            <a:prstGeom prst="rect">
              <a:avLst/>
            </a:prstGeom>
            <a:noFill/>
          </p:spPr>
          <p:txBody>
            <a:bodyPr wrap="square" rtlCol="0">
              <a:spAutoFit/>
            </a:bodyPr>
            <a:lstStyle/>
            <a:p>
              <a:pPr defTabSz="609585"/>
              <a:r>
                <a:rPr lang="en-US" sz="1600" b="1" dirty="0">
                  <a:solidFill>
                    <a:prstClr val="black"/>
                  </a:solidFill>
                  <a:latin typeface="Calibri"/>
                </a:rPr>
                <a:t>Early development</a:t>
              </a:r>
            </a:p>
          </p:txBody>
        </p:sp>
        <p:cxnSp>
          <p:nvCxnSpPr>
            <p:cNvPr id="23" name="Straight Arrow Connector 22">
              <a:extLst>
                <a:ext uri="{FF2B5EF4-FFF2-40B4-BE49-F238E27FC236}">
                  <a16:creationId xmlns:a16="http://schemas.microsoft.com/office/drawing/2014/main" id="{DA897D0C-83B6-1D15-426B-C130A494924D}"/>
                </a:ext>
              </a:extLst>
            </p:cNvPr>
            <p:cNvCxnSpPr>
              <a:cxnSpLocks/>
            </p:cNvCxnSpPr>
            <p:nvPr/>
          </p:nvCxnSpPr>
          <p:spPr>
            <a:xfrm flipH="1">
              <a:off x="2135106" y="6533480"/>
              <a:ext cx="235469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30E0975-B8A6-943C-7B3E-5A936B295F24}"/>
                </a:ext>
              </a:extLst>
            </p:cNvPr>
            <p:cNvCxnSpPr>
              <a:cxnSpLocks/>
            </p:cNvCxnSpPr>
            <p:nvPr/>
          </p:nvCxnSpPr>
          <p:spPr>
            <a:xfrm>
              <a:off x="5116515" y="6533480"/>
              <a:ext cx="22056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3A2A5EB-5345-AC8A-38CC-A256A0F83E4C}"/>
                </a:ext>
              </a:extLst>
            </p:cNvPr>
            <p:cNvSpPr txBox="1"/>
            <p:nvPr/>
          </p:nvSpPr>
          <p:spPr>
            <a:xfrm>
              <a:off x="5455092" y="6514187"/>
              <a:ext cx="1858549" cy="338554"/>
            </a:xfrm>
            <a:prstGeom prst="rect">
              <a:avLst/>
            </a:prstGeom>
            <a:noFill/>
          </p:spPr>
          <p:txBody>
            <a:bodyPr wrap="square" rtlCol="0">
              <a:spAutoFit/>
            </a:bodyPr>
            <a:lstStyle/>
            <a:p>
              <a:pPr defTabSz="609585"/>
              <a:r>
                <a:rPr lang="en-US" sz="1600" b="1" dirty="0">
                  <a:solidFill>
                    <a:prstClr val="black"/>
                  </a:solidFill>
                  <a:latin typeface="Calibri"/>
                </a:rPr>
                <a:t>Late development</a:t>
              </a:r>
            </a:p>
          </p:txBody>
        </p:sp>
      </p:gr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1F272983-3862-5E7A-E75E-1B5CA86D8883}"/>
                  </a:ext>
                </a:extLst>
              </p:cNvPr>
              <p:cNvSpPr txBox="1">
                <a:spLocks/>
              </p:cNvSpPr>
              <p:nvPr/>
            </p:nvSpPr>
            <p:spPr>
              <a:xfrm>
                <a:off x="6739570" y="1407754"/>
                <a:ext cx="5336473" cy="5291646"/>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a:rPr>
                  <a:t>Chironomidae</a:t>
                </a:r>
                <a:endParaRPr lang="en-US" sz="2400" dirty="0">
                  <a:solidFill>
                    <a:prstClr val="black"/>
                  </a:solidFill>
                  <a:latin typeface="Calibri"/>
                </a:endParaRPr>
              </a:p>
              <a:p>
                <a:pPr lvl="1">
                  <a:spcBef>
                    <a:spcPts val="0"/>
                  </a:spcBef>
                  <a:spcAft>
                    <a:spcPts val="1200"/>
                  </a:spcAft>
                  <a:buFont typeface="Wingdings" panose="05000000000000000000" pitchFamily="2" charset="2"/>
                  <a:buChar char="Ø"/>
                  <a:defRPr/>
                </a:pPr>
                <a:r>
                  <a:rPr lang="en-US" sz="2000" dirty="0">
                    <a:solidFill>
                      <a:prstClr val="black"/>
                    </a:solidFill>
                    <a:latin typeface="Calibri"/>
                  </a:rPr>
                  <a:t>At B2: 47% </a:t>
                </a:r>
                <a14:m>
                  <m:oMath xmlns:m="http://schemas.openxmlformats.org/officeDocument/2006/math">
                    <m:r>
                      <a:rPr kumimoji="0" lang="en-US" sz="2000" b="0" i="1" strike="noStrike" kern="1200" cap="none" spc="0" normalizeH="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lang="en-US" sz="2000" dirty="0">
                    <a:solidFill>
                      <a:prstClr val="black"/>
                    </a:solidFill>
                    <a:latin typeface="Calibri"/>
                  </a:rPr>
                  <a:t> 25%</a:t>
                </a:r>
              </a:p>
              <a:p>
                <a:pPr lvl="1">
                  <a:spcBef>
                    <a:spcPts val="0"/>
                  </a:spcBef>
                  <a:spcAft>
                    <a:spcPts val="1200"/>
                  </a:spcAft>
                  <a:buFont typeface="Wingdings" panose="05000000000000000000" pitchFamily="2" charset="2"/>
                  <a:buChar char="Ø"/>
                  <a:defRPr/>
                </a:pPr>
                <a:endParaRPr lang="en-US" sz="2000" dirty="0">
                  <a:solidFill>
                    <a:prstClr val="black"/>
                  </a:solidFill>
                  <a:latin typeface="Calibri"/>
                </a:endParaRPr>
              </a:p>
              <a:p>
                <a:pPr>
                  <a:spcBef>
                    <a:spcPts val="0"/>
                  </a:spcBef>
                  <a:spcAft>
                    <a:spcPts val="1200"/>
                  </a:spcAft>
                  <a:buFont typeface="Wingdings" panose="05000000000000000000" pitchFamily="2" charset="2"/>
                  <a:buChar char="Ø"/>
                  <a:defRPr/>
                </a:pPr>
                <a:r>
                  <a:rPr kumimoji="0" lang="en-US" sz="2400" b="1" i="0" u="none" strike="noStrike" kern="1200" cap="none" spc="0" normalizeH="0" baseline="0" noProof="0" dirty="0">
                    <a:ln>
                      <a:noFill/>
                    </a:ln>
                    <a:solidFill>
                      <a:prstClr val="black"/>
                    </a:solidFill>
                    <a:effectLst/>
                    <a:uLnTx/>
                    <a:uFillTx/>
                    <a:latin typeface="Calibri"/>
                  </a:rPr>
                  <a:t>Oligochaeta</a:t>
                </a:r>
                <a:endParaRPr lang="en-US" sz="2400" b="1" dirty="0">
                  <a:solidFill>
                    <a:prstClr val="black"/>
                  </a:solidFill>
                  <a:latin typeface="Calibri"/>
                </a:endParaRPr>
              </a:p>
              <a:p>
                <a:pPr lvl="1">
                  <a:spcBef>
                    <a:spcPts val="0"/>
                  </a:spcBef>
                  <a:spcAft>
                    <a:spcPts val="1200"/>
                  </a:spcAft>
                  <a:buFont typeface="Wingdings" panose="05000000000000000000" pitchFamily="2" charset="2"/>
                  <a:buChar char="Ø"/>
                  <a:defRPr/>
                </a:pPr>
                <a:r>
                  <a:rPr lang="en-US" sz="2000" dirty="0">
                    <a:solidFill>
                      <a:prstClr val="black"/>
                    </a:solidFill>
                    <a:latin typeface="Calibri"/>
                  </a:rPr>
                  <a:t>At B10: 62% </a:t>
                </a:r>
                <a14:m>
                  <m:oMath xmlns:m="http://schemas.openxmlformats.org/officeDocument/2006/math">
                    <m:r>
                      <a:rPr kumimoji="0" lang="en-US" sz="2000" b="0" i="0" strike="noStrike" kern="1200" cap="none" spc="0" normalizeH="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lang="en-US" sz="2000" dirty="0">
                    <a:solidFill>
                      <a:prstClr val="black"/>
                    </a:solidFill>
                    <a:latin typeface="Calibri"/>
                  </a:rPr>
                  <a:t> 6%</a:t>
                </a:r>
              </a:p>
              <a:p>
                <a:pPr lvl="1">
                  <a:spcBef>
                    <a:spcPts val="0"/>
                  </a:spcBef>
                  <a:spcAft>
                    <a:spcPts val="1200"/>
                  </a:spcAft>
                  <a:buFont typeface="Wingdings" panose="05000000000000000000" pitchFamily="2" charset="2"/>
                  <a:buChar char="Ø"/>
                  <a:defRPr/>
                </a:pPr>
                <a:endParaRPr lang="en-US" sz="2000" i="1" dirty="0">
                  <a:solidFill>
                    <a:prstClr val="black"/>
                  </a:solidFill>
                  <a:latin typeface="Calibri"/>
                </a:endParaRP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endParaRPr kumimoji="0" lang="en-US" sz="2400" b="0" i="0" u="none" strike="noStrike" kern="1200" cap="none" spc="0" normalizeH="0" baseline="0" noProof="0" dirty="0">
                  <a:ln>
                    <a:noFill/>
                  </a:ln>
                  <a:solidFill>
                    <a:prstClr val="black"/>
                  </a:solidFill>
                  <a:effectLst/>
                  <a:uLnTx/>
                  <a:uFillTx/>
                  <a:latin typeface="Calibri"/>
                </a:endParaRPr>
              </a:p>
            </p:txBody>
          </p:sp>
        </mc:Choice>
        <mc:Fallback xmlns="">
          <p:sp>
            <p:nvSpPr>
              <p:cNvPr id="2" name="Content Placeholder 2">
                <a:extLst>
                  <a:ext uri="{FF2B5EF4-FFF2-40B4-BE49-F238E27FC236}">
                    <a16:creationId xmlns:a16="http://schemas.microsoft.com/office/drawing/2014/main" id="{1F272983-3862-5E7A-E75E-1B5CA86D8883}"/>
                  </a:ext>
                </a:extLst>
              </p:cNvPr>
              <p:cNvSpPr txBox="1">
                <a:spLocks noRot="1" noChangeAspect="1" noMove="1" noResize="1" noEditPoints="1" noAdjustHandles="1" noChangeArrowheads="1" noChangeShapeType="1" noTextEdit="1"/>
              </p:cNvSpPr>
              <p:nvPr/>
            </p:nvSpPr>
            <p:spPr>
              <a:xfrm>
                <a:off x="6739570" y="1407754"/>
                <a:ext cx="5336473" cy="5291646"/>
              </a:xfrm>
              <a:prstGeom prst="rect">
                <a:avLst/>
              </a:prstGeom>
              <a:blipFill>
                <a:blip r:embed="rId4"/>
                <a:stretch>
                  <a:fillRect l="-1600" t="-92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CCED418C-4129-F55F-EE16-37ADE8672B96}"/>
              </a:ext>
            </a:extLst>
          </p:cNvPr>
          <p:cNvSpPr/>
          <p:nvPr/>
        </p:nvSpPr>
        <p:spPr>
          <a:xfrm>
            <a:off x="1876247" y="5343924"/>
            <a:ext cx="1025979" cy="447261"/>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F3BF9E7F-1138-CD5B-1968-46CE2D5EE113}"/>
              </a:ext>
            </a:extLst>
          </p:cNvPr>
          <p:cNvSpPr>
            <a:spLocks noGrp="1"/>
          </p:cNvSpPr>
          <p:nvPr>
            <p:ph type="sldNum" sz="quarter" idx="12"/>
          </p:nvPr>
        </p:nvSpPr>
        <p:spPr/>
        <p:txBody>
          <a:bodyPr/>
          <a:lstStyle/>
          <a:p>
            <a:fld id="{C5EF2332-01BF-834F-8236-50238282D533}" type="slidenum">
              <a:rPr lang="en-US" smtClean="0"/>
              <a:t>27</a:t>
            </a:fld>
            <a:endParaRPr lang="en-US"/>
          </a:p>
        </p:txBody>
      </p:sp>
      <p:pic>
        <p:nvPicPr>
          <p:cNvPr id="9" name="Picture 8">
            <a:extLst>
              <a:ext uri="{FF2B5EF4-FFF2-40B4-BE49-F238E27FC236}">
                <a16:creationId xmlns:a16="http://schemas.microsoft.com/office/drawing/2014/main" id="{345536FB-5EDF-6D62-6490-4A2F99213F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6678" y="2809773"/>
            <a:ext cx="1523075" cy="1176507"/>
          </a:xfrm>
          <a:prstGeom prst="rect">
            <a:avLst/>
          </a:prstGeom>
        </p:spPr>
      </p:pic>
      <p:pic>
        <p:nvPicPr>
          <p:cNvPr id="3" name="Picture 2" descr="FLY FISHING BLOODWORM - The Mission Fly Mag">
            <a:extLst>
              <a:ext uri="{FF2B5EF4-FFF2-40B4-BE49-F238E27FC236}">
                <a16:creationId xmlns:a16="http://schemas.microsoft.com/office/drawing/2014/main" id="{CA77B664-59CA-5AED-C52B-665B7E60EAE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750" b="90000" l="4006" r="89911">
                        <a14:foregroundMark x1="61721" y1="9250" x2="50890" y2="4417"/>
                        <a14:foregroundMark x1="50890" y1="4417" x2="15727" y2="3667"/>
                        <a14:foregroundMark x1="15727" y1="3667" x2="4154" y2="8667"/>
                        <a14:foregroundMark x1="4154" y1="8667" x2="15134" y2="15167"/>
                        <a14:foregroundMark x1="15134" y1="15167" x2="31751" y2="12250"/>
                        <a14:foregroundMark x1="31751" y1="12250" x2="34421" y2="12583"/>
                        <a14:foregroundMark x1="10089" y1="6250" x2="23739" y2="1417"/>
                        <a14:foregroundMark x1="23739" y1="1417" x2="55638" y2="4917"/>
                        <a14:foregroundMark x1="55638" y1="4917" x2="21217" y2="6500"/>
                        <a14:foregroundMark x1="21217" y1="6500" x2="10682" y2="5750"/>
                      </a14:backgroundRemoval>
                    </a14:imgEffect>
                  </a14:imgLayer>
                </a14:imgProps>
              </a:ext>
              <a:ext uri="{28A0092B-C50C-407E-A947-70E740481C1C}">
                <a14:useLocalDpi xmlns:a14="http://schemas.microsoft.com/office/drawing/2010/main" val="0"/>
              </a:ext>
            </a:extLst>
          </a:blip>
          <a:srcRect/>
          <a:stretch>
            <a:fillRect/>
          </a:stretch>
        </p:blipFill>
        <p:spPr bwMode="auto">
          <a:xfrm>
            <a:off x="9986678" y="1240191"/>
            <a:ext cx="787339" cy="1402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134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A3C108E4-EB26-0720-1880-223392DD064A}"/>
                  </a:ext>
                </a:extLst>
              </p:cNvPr>
              <p:cNvSpPr>
                <a:spLocks noGrp="1"/>
              </p:cNvSpPr>
              <p:nvPr>
                <p:ph type="title"/>
              </p:nvPr>
            </p:nvSpPr>
            <p:spPr>
              <a:xfrm>
                <a:off x="132080" y="-153506"/>
                <a:ext cx="12210363" cy="861153"/>
              </a:xfrm>
            </p:spPr>
            <p:txBody>
              <a:bodyPr>
                <a:noAutofit/>
              </a:bodyPr>
              <a:lstStyle/>
              <a:p>
                <a:r>
                  <a:rPr lang="en-US" sz="2400" b="1" dirty="0">
                    <a:latin typeface="Arial" panose="020B0604020202020204" pitchFamily="34" charset="0"/>
                    <a:cs typeface="Arial" panose="020B0604020202020204" pitchFamily="34" charset="0"/>
                  </a:rPr>
                  <a:t>2. Relative abundances of Chironomidae </a:t>
                </a:r>
                <a14:m>
                  <m:oMath xmlns:m="http://schemas.openxmlformats.org/officeDocument/2006/math">
                    <m:r>
                      <a:rPr kumimoji="0" lang="en-US" sz="2400" b="0" i="1" strike="noStrike" kern="1200" cap="none" spc="0" normalizeH="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lang="en-US" sz="2400" b="1" dirty="0">
                    <a:latin typeface="Arial" panose="020B0604020202020204" pitchFamily="34" charset="0"/>
                    <a:cs typeface="Arial" panose="020B0604020202020204" pitchFamily="34" charset="0"/>
                  </a:rPr>
                  <a:t>, Oligochaeta </a:t>
                </a:r>
                <a14:m>
                  <m:oMath xmlns:m="http://schemas.openxmlformats.org/officeDocument/2006/math">
                    <m:r>
                      <a:rPr lang="en-US" sz="2400" i="1">
                        <a:solidFill>
                          <a:prstClr val="black"/>
                        </a:solidFill>
                        <a:latin typeface="Cambria Math" panose="02040503050406030204" pitchFamily="18" charset="0"/>
                        <a:ea typeface="Cambria Math" panose="02040503050406030204" pitchFamily="18" charset="0"/>
                      </a:rPr>
                      <m:t>↘</m:t>
                    </m:r>
                  </m:oMath>
                </a14:m>
                <a:r>
                  <a:rPr lang="en-US" sz="2400" b="1" dirty="0">
                    <a:latin typeface="Arial" panose="020B0604020202020204" pitchFamily="34" charset="0"/>
                    <a:cs typeface="Arial" panose="020B0604020202020204" pitchFamily="34" charset="0"/>
                  </a:rPr>
                  <a:t>, and </a:t>
                </a:r>
                <a:r>
                  <a:rPr lang="en-US" sz="2400" b="1" dirty="0" err="1">
                    <a:latin typeface="Arial" panose="020B0604020202020204" pitchFamily="34" charset="0"/>
                    <a:cs typeface="Arial" panose="020B0604020202020204" pitchFamily="34" charset="0"/>
                  </a:rPr>
                  <a:t>Hydropsychidae</a:t>
                </a:r>
                <a:r>
                  <a:rPr lang="en-US" sz="2400" b="1" dirty="0">
                    <a:latin typeface="Arial" panose="020B0604020202020204" pitchFamily="34" charset="0"/>
                    <a:cs typeface="Arial" panose="020B0604020202020204" pitchFamily="34" charset="0"/>
                  </a:rPr>
                  <a:t> </a:t>
                </a:r>
                <a14:m>
                  <m:oMath xmlns:m="http://schemas.openxmlformats.org/officeDocument/2006/math">
                    <m:r>
                      <a:rPr lang="en-US" sz="2400" i="1">
                        <a:solidFill>
                          <a:prstClr val="black"/>
                        </a:solidFill>
                        <a:latin typeface="Cambria Math" panose="02040503050406030204" pitchFamily="18" charset="0"/>
                        <a:ea typeface="Cambria Math" panose="02040503050406030204" pitchFamily="18" charset="0"/>
                      </a:rPr>
                      <m:t>↗</m:t>
                    </m:r>
                  </m:oMath>
                </a14:m>
                <a:r>
                  <a:rPr lang="en-US" sz="2400" b="1" dirty="0">
                    <a:latin typeface="Arial" panose="020B0604020202020204" pitchFamily="34" charset="0"/>
                    <a:cs typeface="Arial" panose="020B0604020202020204" pitchFamily="34" charset="0"/>
                  </a:rPr>
                  <a:t>. </a:t>
                </a:r>
              </a:p>
            </p:txBody>
          </p:sp>
        </mc:Choice>
        <mc:Fallback xmlns="">
          <p:sp>
            <p:nvSpPr>
              <p:cNvPr id="13" name="Title 1">
                <a:extLst>
                  <a:ext uri="{FF2B5EF4-FFF2-40B4-BE49-F238E27FC236}">
                    <a16:creationId xmlns:a16="http://schemas.microsoft.com/office/drawing/2014/main" id="{A3C108E4-EB26-0720-1880-223392DD064A}"/>
                  </a:ext>
                </a:extLst>
              </p:cNvPr>
              <p:cNvSpPr>
                <a:spLocks noGrp="1" noRot="1" noChangeAspect="1" noMove="1" noResize="1" noEditPoints="1" noAdjustHandles="1" noChangeArrowheads="1" noChangeShapeType="1" noTextEdit="1"/>
              </p:cNvSpPr>
              <p:nvPr>
                <p:ph type="title"/>
              </p:nvPr>
            </p:nvSpPr>
            <p:spPr>
              <a:xfrm>
                <a:off x="132080" y="-153506"/>
                <a:ext cx="12210363" cy="861153"/>
              </a:xfrm>
              <a:blipFill>
                <a:blip r:embed="rId3"/>
                <a:stretch>
                  <a:fillRect l="-250" r="-849"/>
                </a:stretch>
              </a:blipFill>
            </p:spPr>
            <p:txBody>
              <a:bodyPr/>
              <a:lstStyle/>
              <a:p>
                <a:r>
                  <a:rPr lang="en-US">
                    <a:noFill/>
                  </a:rPr>
                  <a:t> </a:t>
                </a:r>
              </a:p>
            </p:txBody>
          </p:sp>
        </mc:Fallback>
      </mc:AlternateContent>
      <p:pic>
        <p:nvPicPr>
          <p:cNvPr id="18" name="Content Placeholder 15" descr="A picture containing text, screenshot, diagram, plot&#10;&#10;Description automatically generated">
            <a:extLst>
              <a:ext uri="{FF2B5EF4-FFF2-40B4-BE49-F238E27FC236}">
                <a16:creationId xmlns:a16="http://schemas.microsoft.com/office/drawing/2014/main" id="{D6EF53B0-3F50-3085-56D5-8A2CD13D6D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459" y="563752"/>
            <a:ext cx="5914546" cy="5914546"/>
          </a:xfrm>
          <a:prstGeom prst="rect">
            <a:avLst/>
          </a:prstGeom>
        </p:spPr>
      </p:pic>
      <p:sp>
        <p:nvSpPr>
          <p:cNvPr id="20" name="TextBox 19">
            <a:extLst>
              <a:ext uri="{FF2B5EF4-FFF2-40B4-BE49-F238E27FC236}">
                <a16:creationId xmlns:a16="http://schemas.microsoft.com/office/drawing/2014/main" id="{0C6C284A-006E-2769-ACB4-F71064C9F6A1}"/>
              </a:ext>
            </a:extLst>
          </p:cNvPr>
          <p:cNvSpPr txBox="1"/>
          <p:nvPr/>
        </p:nvSpPr>
        <p:spPr>
          <a:xfrm>
            <a:off x="3782297" y="1301536"/>
            <a:ext cx="2459835" cy="830997"/>
          </a:xfrm>
          <a:prstGeom prst="rect">
            <a:avLst/>
          </a:prstGeom>
          <a:noFill/>
        </p:spPr>
        <p:txBody>
          <a:bodyPr wrap="square" rtlCol="0">
            <a:spAutoFit/>
          </a:bodyPr>
          <a:lstStyle/>
          <a:p>
            <a:pPr defTabSz="609585"/>
            <a:r>
              <a:rPr lang="en-US" sz="2400" b="1" dirty="0">
                <a:solidFill>
                  <a:prstClr val="black"/>
                </a:solidFill>
                <a:latin typeface="Calibri"/>
              </a:rPr>
              <a:t>(S) : sensitive taxa</a:t>
            </a:r>
          </a:p>
          <a:p>
            <a:pPr defTabSz="609585"/>
            <a:r>
              <a:rPr lang="en-US" sz="2400" b="1" dirty="0">
                <a:solidFill>
                  <a:prstClr val="black"/>
                </a:solidFill>
                <a:latin typeface="Calibri"/>
              </a:rPr>
              <a:t>(T) : tolerant taxa</a:t>
            </a:r>
          </a:p>
        </p:txBody>
      </p:sp>
      <p:grpSp>
        <p:nvGrpSpPr>
          <p:cNvPr id="21" name="Group 20">
            <a:extLst>
              <a:ext uri="{FF2B5EF4-FFF2-40B4-BE49-F238E27FC236}">
                <a16:creationId xmlns:a16="http://schemas.microsoft.com/office/drawing/2014/main" id="{AF711FE5-A48E-7601-5790-301EB7DAE734}"/>
              </a:ext>
            </a:extLst>
          </p:cNvPr>
          <p:cNvGrpSpPr/>
          <p:nvPr/>
        </p:nvGrpSpPr>
        <p:grpSpPr>
          <a:xfrm>
            <a:off x="1166042" y="6530123"/>
            <a:ext cx="5187085" cy="343399"/>
            <a:chOff x="2135106" y="6509342"/>
            <a:chExt cx="5187085" cy="343399"/>
          </a:xfrm>
        </p:grpSpPr>
        <p:sp>
          <p:nvSpPr>
            <p:cNvPr id="22" name="TextBox 21">
              <a:extLst>
                <a:ext uri="{FF2B5EF4-FFF2-40B4-BE49-F238E27FC236}">
                  <a16:creationId xmlns:a16="http://schemas.microsoft.com/office/drawing/2014/main" id="{D5615BD9-A00B-415A-924B-0F4249620C69}"/>
                </a:ext>
              </a:extLst>
            </p:cNvPr>
            <p:cNvSpPr txBox="1"/>
            <p:nvPr/>
          </p:nvSpPr>
          <p:spPr>
            <a:xfrm>
              <a:off x="2576740" y="6509342"/>
              <a:ext cx="1858549" cy="338554"/>
            </a:xfrm>
            <a:prstGeom prst="rect">
              <a:avLst/>
            </a:prstGeom>
            <a:noFill/>
          </p:spPr>
          <p:txBody>
            <a:bodyPr wrap="square" rtlCol="0">
              <a:spAutoFit/>
            </a:bodyPr>
            <a:lstStyle/>
            <a:p>
              <a:pPr defTabSz="609585"/>
              <a:r>
                <a:rPr lang="en-US" sz="1600" b="1" dirty="0">
                  <a:solidFill>
                    <a:prstClr val="black"/>
                  </a:solidFill>
                  <a:latin typeface="Calibri"/>
                </a:rPr>
                <a:t>Early development</a:t>
              </a:r>
            </a:p>
          </p:txBody>
        </p:sp>
        <p:cxnSp>
          <p:nvCxnSpPr>
            <p:cNvPr id="23" name="Straight Arrow Connector 22">
              <a:extLst>
                <a:ext uri="{FF2B5EF4-FFF2-40B4-BE49-F238E27FC236}">
                  <a16:creationId xmlns:a16="http://schemas.microsoft.com/office/drawing/2014/main" id="{DA897D0C-83B6-1D15-426B-C130A494924D}"/>
                </a:ext>
              </a:extLst>
            </p:cNvPr>
            <p:cNvCxnSpPr>
              <a:cxnSpLocks/>
            </p:cNvCxnSpPr>
            <p:nvPr/>
          </p:nvCxnSpPr>
          <p:spPr>
            <a:xfrm flipH="1">
              <a:off x="2135106" y="6533480"/>
              <a:ext cx="235469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30E0975-B8A6-943C-7B3E-5A936B295F24}"/>
                </a:ext>
              </a:extLst>
            </p:cNvPr>
            <p:cNvCxnSpPr>
              <a:cxnSpLocks/>
            </p:cNvCxnSpPr>
            <p:nvPr/>
          </p:nvCxnSpPr>
          <p:spPr>
            <a:xfrm>
              <a:off x="5116515" y="6533480"/>
              <a:ext cx="22056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33A2A5EB-5345-AC8A-38CC-A256A0F83E4C}"/>
                </a:ext>
              </a:extLst>
            </p:cNvPr>
            <p:cNvSpPr txBox="1"/>
            <p:nvPr/>
          </p:nvSpPr>
          <p:spPr>
            <a:xfrm>
              <a:off x="5455092" y="6514187"/>
              <a:ext cx="1858549" cy="338554"/>
            </a:xfrm>
            <a:prstGeom prst="rect">
              <a:avLst/>
            </a:prstGeom>
            <a:noFill/>
          </p:spPr>
          <p:txBody>
            <a:bodyPr wrap="square" rtlCol="0">
              <a:spAutoFit/>
            </a:bodyPr>
            <a:lstStyle/>
            <a:p>
              <a:pPr defTabSz="609585"/>
              <a:r>
                <a:rPr lang="en-US" sz="1600" b="1" dirty="0">
                  <a:solidFill>
                    <a:prstClr val="black"/>
                  </a:solidFill>
                  <a:latin typeface="Calibri"/>
                </a:rPr>
                <a:t>Late development</a:t>
              </a:r>
            </a:p>
          </p:txBody>
        </p:sp>
      </p:grpSp>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1F272983-3862-5E7A-E75E-1B5CA86D8883}"/>
                  </a:ext>
                </a:extLst>
              </p:cNvPr>
              <p:cNvSpPr txBox="1">
                <a:spLocks/>
              </p:cNvSpPr>
              <p:nvPr/>
            </p:nvSpPr>
            <p:spPr>
              <a:xfrm>
                <a:off x="6739570" y="1407754"/>
                <a:ext cx="5336473" cy="5291646"/>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a:rPr>
                  <a:t>Chironomidae</a:t>
                </a:r>
                <a:endParaRPr lang="en-US" sz="2400" dirty="0">
                  <a:solidFill>
                    <a:prstClr val="black"/>
                  </a:solidFill>
                  <a:latin typeface="Calibri"/>
                </a:endParaRPr>
              </a:p>
              <a:p>
                <a:pPr lvl="1">
                  <a:spcBef>
                    <a:spcPts val="0"/>
                  </a:spcBef>
                  <a:spcAft>
                    <a:spcPts val="1200"/>
                  </a:spcAft>
                  <a:buFont typeface="Wingdings" panose="05000000000000000000" pitchFamily="2" charset="2"/>
                  <a:buChar char="Ø"/>
                  <a:defRPr/>
                </a:pPr>
                <a:r>
                  <a:rPr lang="en-US" sz="2000" dirty="0">
                    <a:solidFill>
                      <a:prstClr val="black"/>
                    </a:solidFill>
                    <a:latin typeface="Calibri"/>
                  </a:rPr>
                  <a:t>At B2: 47% </a:t>
                </a:r>
                <a14:m>
                  <m:oMath xmlns:m="http://schemas.openxmlformats.org/officeDocument/2006/math">
                    <m:r>
                      <a:rPr kumimoji="0" lang="en-US" sz="2000" b="0" i="1" strike="noStrike" kern="1200" cap="none" spc="0" normalizeH="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lang="en-US" sz="2000" dirty="0">
                    <a:solidFill>
                      <a:prstClr val="black"/>
                    </a:solidFill>
                    <a:latin typeface="Calibri"/>
                  </a:rPr>
                  <a:t> 25%</a:t>
                </a:r>
              </a:p>
              <a:p>
                <a:pPr lvl="1">
                  <a:spcBef>
                    <a:spcPts val="0"/>
                  </a:spcBef>
                  <a:spcAft>
                    <a:spcPts val="1200"/>
                  </a:spcAft>
                  <a:buFont typeface="Wingdings" panose="05000000000000000000" pitchFamily="2" charset="2"/>
                  <a:buChar char="Ø"/>
                  <a:defRPr/>
                </a:pPr>
                <a:endParaRPr lang="en-US" sz="2000" dirty="0">
                  <a:solidFill>
                    <a:prstClr val="black"/>
                  </a:solidFill>
                  <a:latin typeface="Calibri"/>
                </a:endParaRPr>
              </a:p>
              <a:p>
                <a:pPr>
                  <a:spcBef>
                    <a:spcPts val="0"/>
                  </a:spcBef>
                  <a:spcAft>
                    <a:spcPts val="1200"/>
                  </a:spcAft>
                  <a:buFont typeface="Wingdings" panose="05000000000000000000" pitchFamily="2" charset="2"/>
                  <a:buChar char="Ø"/>
                  <a:defRPr/>
                </a:pPr>
                <a:r>
                  <a:rPr kumimoji="0" lang="en-US" sz="2400" b="1" i="0" u="none" strike="noStrike" kern="1200" cap="none" spc="0" normalizeH="0" baseline="0" noProof="0" dirty="0">
                    <a:ln>
                      <a:noFill/>
                    </a:ln>
                    <a:solidFill>
                      <a:prstClr val="black"/>
                    </a:solidFill>
                    <a:effectLst/>
                    <a:uLnTx/>
                    <a:uFillTx/>
                    <a:latin typeface="Calibri"/>
                  </a:rPr>
                  <a:t>Oligochaeta</a:t>
                </a:r>
                <a:endParaRPr lang="en-US" sz="2400" b="1" dirty="0">
                  <a:solidFill>
                    <a:prstClr val="black"/>
                  </a:solidFill>
                  <a:latin typeface="Calibri"/>
                </a:endParaRPr>
              </a:p>
              <a:p>
                <a:pPr lvl="1">
                  <a:spcBef>
                    <a:spcPts val="0"/>
                  </a:spcBef>
                  <a:spcAft>
                    <a:spcPts val="1200"/>
                  </a:spcAft>
                  <a:buFont typeface="Wingdings" panose="05000000000000000000" pitchFamily="2" charset="2"/>
                  <a:buChar char="Ø"/>
                  <a:defRPr/>
                </a:pPr>
                <a:r>
                  <a:rPr lang="en-US" sz="2000" dirty="0">
                    <a:solidFill>
                      <a:prstClr val="black"/>
                    </a:solidFill>
                    <a:latin typeface="Calibri"/>
                  </a:rPr>
                  <a:t>At B10: 62% </a:t>
                </a:r>
                <a14:m>
                  <m:oMath xmlns:m="http://schemas.openxmlformats.org/officeDocument/2006/math">
                    <m:r>
                      <a:rPr kumimoji="0" lang="en-US" sz="2000" b="0" i="0" strike="noStrike" kern="1200" cap="none" spc="0" normalizeH="0" noProof="0" smtClean="0">
                        <a:ln>
                          <a:noFill/>
                        </a:ln>
                        <a:solidFill>
                          <a:prstClr val="black"/>
                        </a:solidFill>
                        <a:effectLst/>
                        <a:uLnTx/>
                        <a:uFillTx/>
                        <a:latin typeface="Cambria Math" panose="02040503050406030204" pitchFamily="18" charset="0"/>
                        <a:ea typeface="Cambria Math" panose="02040503050406030204" pitchFamily="18" charset="0"/>
                      </a:rPr>
                      <m:t>↘</m:t>
                    </m:r>
                  </m:oMath>
                </a14:m>
                <a:r>
                  <a:rPr lang="en-US" sz="2000" dirty="0">
                    <a:solidFill>
                      <a:prstClr val="black"/>
                    </a:solidFill>
                    <a:latin typeface="Calibri"/>
                  </a:rPr>
                  <a:t> 6%</a:t>
                </a:r>
              </a:p>
              <a:p>
                <a:pPr lvl="1">
                  <a:spcBef>
                    <a:spcPts val="0"/>
                  </a:spcBef>
                  <a:spcAft>
                    <a:spcPts val="1200"/>
                  </a:spcAft>
                  <a:buFont typeface="Wingdings" panose="05000000000000000000" pitchFamily="2" charset="2"/>
                  <a:buChar char="Ø"/>
                  <a:defRPr/>
                </a:pPr>
                <a:endParaRPr lang="en-US" sz="2000" i="1" dirty="0">
                  <a:solidFill>
                    <a:prstClr val="black"/>
                  </a:solidFill>
                  <a:latin typeface="Calibri"/>
                </a:endParaRP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lang="en-US" sz="2400" b="1" dirty="0" err="1">
                    <a:solidFill>
                      <a:prstClr val="black"/>
                    </a:solidFill>
                    <a:latin typeface="Calibri"/>
                  </a:rPr>
                  <a:t>Hydropsychidae</a:t>
                </a:r>
                <a:r>
                  <a:rPr lang="en-US" sz="2400" b="1" dirty="0">
                    <a:solidFill>
                      <a:prstClr val="black"/>
                    </a:solidFill>
                    <a:latin typeface="Calibri"/>
                  </a:rPr>
                  <a:t> </a:t>
                </a:r>
                <a14:m>
                  <m:oMath xmlns:m="http://schemas.openxmlformats.org/officeDocument/2006/math">
                    <m:r>
                      <a:rPr lang="en-US" sz="2400" i="1" smtClean="0">
                        <a:solidFill>
                          <a:prstClr val="black"/>
                        </a:solidFill>
                        <a:latin typeface="Cambria Math" panose="02040503050406030204" pitchFamily="18" charset="0"/>
                        <a:ea typeface="Cambria Math" panose="02040503050406030204" pitchFamily="18" charset="0"/>
                      </a:rPr>
                      <m:t>↗</m:t>
                    </m:r>
                  </m:oMath>
                </a14:m>
                <a:endParaRPr lang="en-US" sz="2400" b="1" dirty="0">
                  <a:solidFill>
                    <a:prstClr val="black"/>
                  </a:solidFill>
                  <a:latin typeface="Calibri"/>
                </a:endParaRPr>
              </a:p>
              <a:p>
                <a:pPr lvl="1">
                  <a:spcBef>
                    <a:spcPts val="0"/>
                  </a:spcBef>
                  <a:spcAft>
                    <a:spcPts val="1200"/>
                  </a:spcAft>
                  <a:buFont typeface="Wingdings" panose="05000000000000000000" pitchFamily="2" charset="2"/>
                  <a:buChar char="Ø"/>
                  <a:defRPr/>
                </a:pPr>
                <a:r>
                  <a:rPr lang="en-US" sz="2000" dirty="0">
                    <a:solidFill>
                      <a:prstClr val="black"/>
                    </a:solidFill>
                    <a:latin typeface="Calibri"/>
                  </a:rPr>
                  <a:t>In 1987-1988: 1-7%</a:t>
                </a:r>
              </a:p>
              <a:p>
                <a:pPr lvl="1">
                  <a:spcBef>
                    <a:spcPts val="0"/>
                  </a:spcBef>
                  <a:spcAft>
                    <a:spcPts val="1200"/>
                  </a:spcAft>
                  <a:buFont typeface="Wingdings" panose="05000000000000000000" pitchFamily="2" charset="2"/>
                  <a:buChar char="Ø"/>
                  <a:defRPr/>
                </a:pPr>
                <a:r>
                  <a:rPr lang="en-US" sz="2000" dirty="0">
                    <a:solidFill>
                      <a:prstClr val="black"/>
                    </a:solidFill>
                    <a:latin typeface="Calibri"/>
                  </a:rPr>
                  <a:t>In 2009: 13-50%</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endParaRPr kumimoji="0" lang="en-US" sz="2400" b="0" i="0" u="none" strike="noStrike" kern="1200" cap="none" spc="0" normalizeH="0" baseline="0" noProof="0" dirty="0">
                  <a:ln>
                    <a:noFill/>
                  </a:ln>
                  <a:solidFill>
                    <a:prstClr val="black"/>
                  </a:solidFill>
                  <a:effectLst/>
                  <a:uLnTx/>
                  <a:uFillTx/>
                  <a:latin typeface="Calibri"/>
                </a:endParaRPr>
              </a:p>
            </p:txBody>
          </p:sp>
        </mc:Choice>
        <mc:Fallback xmlns="">
          <p:sp>
            <p:nvSpPr>
              <p:cNvPr id="2" name="Content Placeholder 2">
                <a:extLst>
                  <a:ext uri="{FF2B5EF4-FFF2-40B4-BE49-F238E27FC236}">
                    <a16:creationId xmlns:a16="http://schemas.microsoft.com/office/drawing/2014/main" id="{1F272983-3862-5E7A-E75E-1B5CA86D8883}"/>
                  </a:ext>
                </a:extLst>
              </p:cNvPr>
              <p:cNvSpPr txBox="1">
                <a:spLocks noRot="1" noChangeAspect="1" noMove="1" noResize="1" noEditPoints="1" noAdjustHandles="1" noChangeArrowheads="1" noChangeShapeType="1" noTextEdit="1"/>
              </p:cNvSpPr>
              <p:nvPr/>
            </p:nvSpPr>
            <p:spPr>
              <a:xfrm>
                <a:off x="6739570" y="1407754"/>
                <a:ext cx="5336473" cy="5291646"/>
              </a:xfrm>
              <a:prstGeom prst="rect">
                <a:avLst/>
              </a:prstGeom>
              <a:blipFill>
                <a:blip r:embed="rId5"/>
                <a:stretch>
                  <a:fillRect l="-1600" t="-92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07998168-C65A-656E-415C-09EEE664A53C}"/>
              </a:ext>
            </a:extLst>
          </p:cNvPr>
          <p:cNvSpPr/>
          <p:nvPr/>
        </p:nvSpPr>
        <p:spPr>
          <a:xfrm>
            <a:off x="5250289" y="4396409"/>
            <a:ext cx="991843" cy="447261"/>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AFE7CDB-2FFD-5097-5118-0BD6615330F2}"/>
              </a:ext>
            </a:extLst>
          </p:cNvPr>
          <p:cNvSpPr>
            <a:spLocks noGrp="1"/>
          </p:cNvSpPr>
          <p:nvPr>
            <p:ph type="sldNum" sz="quarter" idx="12"/>
          </p:nvPr>
        </p:nvSpPr>
        <p:spPr/>
        <p:txBody>
          <a:bodyPr/>
          <a:lstStyle/>
          <a:p>
            <a:fld id="{C5EF2332-01BF-834F-8236-50238282D533}" type="slidenum">
              <a:rPr lang="en-US" smtClean="0"/>
              <a:t>28</a:t>
            </a:fld>
            <a:endParaRPr lang="en-US"/>
          </a:p>
        </p:txBody>
      </p:sp>
      <p:pic>
        <p:nvPicPr>
          <p:cNvPr id="5" name="Picture 4" descr="A picture containing text&#10;&#10;Description automatically generated">
            <a:extLst>
              <a:ext uri="{FF2B5EF4-FFF2-40B4-BE49-F238E27FC236}">
                <a16:creationId xmlns:a16="http://schemas.microsoft.com/office/drawing/2014/main" id="{A3D507F0-8406-A973-9B30-12CD4D18E1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6624" y="4720579"/>
            <a:ext cx="1662805" cy="1161640"/>
          </a:xfrm>
          <a:prstGeom prst="rect">
            <a:avLst/>
          </a:prstGeom>
        </p:spPr>
      </p:pic>
      <p:pic>
        <p:nvPicPr>
          <p:cNvPr id="7" name="Picture 6" descr="FLY FISHING BLOODWORM - The Mission Fly Mag">
            <a:extLst>
              <a:ext uri="{FF2B5EF4-FFF2-40B4-BE49-F238E27FC236}">
                <a16:creationId xmlns:a16="http://schemas.microsoft.com/office/drawing/2014/main" id="{743E015A-25AC-C625-F894-0386C2C7C40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5750" b="90000" l="4006" r="89911">
                        <a14:foregroundMark x1="61721" y1="9250" x2="50890" y2="4417"/>
                        <a14:foregroundMark x1="50890" y1="4417" x2="15727" y2="3667"/>
                        <a14:foregroundMark x1="15727" y1="3667" x2="4154" y2="8667"/>
                        <a14:foregroundMark x1="4154" y1="8667" x2="15134" y2="15167"/>
                        <a14:foregroundMark x1="15134" y1="15167" x2="31751" y2="12250"/>
                        <a14:foregroundMark x1="31751" y1="12250" x2="34421" y2="12583"/>
                        <a14:foregroundMark x1="10089" y1="6250" x2="23739" y2="1417"/>
                        <a14:foregroundMark x1="23739" y1="1417" x2="55638" y2="4917"/>
                        <a14:foregroundMark x1="55638" y1="4917" x2="21217" y2="6500"/>
                        <a14:foregroundMark x1="21217" y1="6500" x2="10682" y2="5750"/>
                      </a14:backgroundRemoval>
                    </a14:imgEffect>
                  </a14:imgLayer>
                </a14:imgProps>
              </a:ext>
              <a:ext uri="{28A0092B-C50C-407E-A947-70E740481C1C}">
                <a14:useLocalDpi xmlns:a14="http://schemas.microsoft.com/office/drawing/2010/main" val="0"/>
              </a:ext>
            </a:extLst>
          </a:blip>
          <a:srcRect/>
          <a:stretch>
            <a:fillRect/>
          </a:stretch>
        </p:blipFill>
        <p:spPr bwMode="auto">
          <a:xfrm>
            <a:off x="9986678" y="1240191"/>
            <a:ext cx="787339" cy="14020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802971E-6E59-88A3-39E4-DD62939089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6678" y="2809773"/>
            <a:ext cx="1523075" cy="1176507"/>
          </a:xfrm>
          <a:prstGeom prst="rect">
            <a:avLst/>
          </a:prstGeom>
        </p:spPr>
      </p:pic>
    </p:spTree>
    <p:extLst>
      <p:ext uri="{BB962C8B-B14F-4D97-AF65-F5344CB8AC3E}">
        <p14:creationId xmlns:p14="http://schemas.microsoft.com/office/powerpoint/2010/main" val="31353928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9AA3EF-1E45-4527-872E-D4A69C745CAE}"/>
              </a:ext>
            </a:extLst>
          </p:cNvPr>
          <p:cNvSpPr>
            <a:spLocks noGrp="1"/>
          </p:cNvSpPr>
          <p:nvPr>
            <p:ph idx="1"/>
          </p:nvPr>
        </p:nvSpPr>
        <p:spPr>
          <a:xfrm>
            <a:off x="490381" y="1345136"/>
            <a:ext cx="11594892" cy="4167727"/>
          </a:xfrm>
        </p:spPr>
        <p:txBody>
          <a:bodyPr anchor="ctr">
            <a:normAutofit/>
          </a:bodyPr>
          <a:lstStyle/>
          <a:p>
            <a:pPr marL="514350" indent="-514350">
              <a:buFont typeface="+mj-lt"/>
              <a:buAutoNum type="arabicPeriod"/>
            </a:pPr>
            <a:r>
              <a:rPr lang="en-US" b="1" dirty="0">
                <a:solidFill>
                  <a:schemeClr val="tx1">
                    <a:alpha val="25000"/>
                  </a:schemeClr>
                </a:solidFill>
                <a:latin typeface="Arial" panose="020B0604020202020204" pitchFamily="34" charset="0"/>
                <a:cs typeface="Arial" panose="020B0604020202020204" pitchFamily="34" charset="0"/>
              </a:rPr>
              <a:t>How did (a) land cover and (b) water chemistry change over the period 1987-2009?</a:t>
            </a:r>
          </a:p>
          <a:p>
            <a:pPr marL="514350" indent="-514350">
              <a:buFont typeface="+mj-lt"/>
              <a:buAutoNum type="arabicPeriod"/>
            </a:pPr>
            <a:endParaRPr lang="en-US" b="1" dirty="0">
              <a:latin typeface="Arial" panose="020B0604020202020204" pitchFamily="34" charset="0"/>
              <a:cs typeface="Arial" panose="020B0604020202020204" pitchFamily="34" charset="0"/>
            </a:endParaRPr>
          </a:p>
          <a:p>
            <a:pPr marL="514350" indent="-514350">
              <a:buFont typeface="+mj-lt"/>
              <a:buAutoNum type="arabicPeriod"/>
            </a:pPr>
            <a:r>
              <a:rPr lang="en-US" b="1" dirty="0">
                <a:solidFill>
                  <a:schemeClr val="tx1">
                    <a:alpha val="25000"/>
                  </a:schemeClr>
                </a:solidFill>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rPr>
              <a:t>How did benthic macroinvertebrate communities respond to rapid urban development?</a:t>
            </a:r>
          </a:p>
          <a:p>
            <a:pPr marL="514350" indent="-514350">
              <a:buFont typeface="+mj-lt"/>
              <a:buAutoNum type="arabicPeriod"/>
            </a:pPr>
            <a:endParaRPr lang="en-US" b="1" dirty="0">
              <a:solidFill>
                <a:schemeClr val="tx1">
                  <a:alpha val="25000"/>
                </a:schemeClr>
              </a:solidFill>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endParaRPr>
          </a:p>
          <a:p>
            <a:pPr marL="514350" indent="-514350">
              <a:buFont typeface="+mj-lt"/>
              <a:buAutoNum type="arabicPeriod"/>
            </a:pPr>
            <a:r>
              <a:rPr lang="en-US" b="1" dirty="0">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rPr>
              <a:t>What was the likely cause of benthic decline? </a:t>
            </a:r>
          </a:p>
        </p:txBody>
      </p:sp>
      <p:sp>
        <p:nvSpPr>
          <p:cNvPr id="6" name="Title 1">
            <a:extLst>
              <a:ext uri="{FF2B5EF4-FFF2-40B4-BE49-F238E27FC236}">
                <a16:creationId xmlns:a16="http://schemas.microsoft.com/office/drawing/2014/main" id="{829A9B22-04A8-12C4-85AC-4A16C46B07A2}"/>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Text" lastClr="000000"/>
                </a:solidFill>
                <a:effectLst/>
                <a:uLnTx/>
                <a:uFillTx/>
                <a:latin typeface="Calibri"/>
                <a:ea typeface="+mj-ea"/>
                <a:cs typeface="+mj-cs"/>
              </a:rPr>
              <a:t>Research questions</a:t>
            </a:r>
          </a:p>
        </p:txBody>
      </p:sp>
      <p:sp>
        <p:nvSpPr>
          <p:cNvPr id="4" name="Slide Number Placeholder 3">
            <a:extLst>
              <a:ext uri="{FF2B5EF4-FFF2-40B4-BE49-F238E27FC236}">
                <a16:creationId xmlns:a16="http://schemas.microsoft.com/office/drawing/2014/main" id="{E9EFA104-9186-C0F4-76DA-0C9F41A08F2E}"/>
              </a:ext>
            </a:extLst>
          </p:cNvPr>
          <p:cNvSpPr>
            <a:spLocks noGrp="1"/>
          </p:cNvSpPr>
          <p:nvPr>
            <p:ph type="sldNum" sz="quarter" idx="12"/>
          </p:nvPr>
        </p:nvSpPr>
        <p:spPr/>
        <p:txBody>
          <a:bodyPr/>
          <a:lstStyle/>
          <a:p>
            <a:fld id="{C5EF2332-01BF-834F-8236-50238282D533}" type="slidenum">
              <a:rPr lang="en-US" smtClean="0"/>
              <a:t>29</a:t>
            </a:fld>
            <a:endParaRPr lang="en-US"/>
          </a:p>
        </p:txBody>
      </p:sp>
    </p:spTree>
    <p:extLst>
      <p:ext uri="{BB962C8B-B14F-4D97-AF65-F5344CB8AC3E}">
        <p14:creationId xmlns:p14="http://schemas.microsoft.com/office/powerpoint/2010/main" val="5394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5E20F9-2586-D61A-33B1-94565CD7AE79}"/>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ysClr val="windowText" lastClr="000000"/>
                </a:solidFill>
                <a:effectLst/>
                <a:uLnTx/>
                <a:uFillTx/>
                <a:latin typeface="Calibri"/>
                <a:ea typeface="+mj-ea"/>
                <a:cs typeface="+mj-cs"/>
              </a:rPr>
              <a:t>Urban areas continue to expand</a:t>
            </a:r>
          </a:p>
        </p:txBody>
      </p:sp>
      <p:pic>
        <p:nvPicPr>
          <p:cNvPr id="1026" name="Picture 2" descr="5 Reasons to Visit Owings Mills, Maryland">
            <a:extLst>
              <a:ext uri="{FF2B5EF4-FFF2-40B4-BE49-F238E27FC236}">
                <a16:creationId xmlns:a16="http://schemas.microsoft.com/office/drawing/2014/main" id="{AC113199-F634-E463-0717-6D3D5559DD2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085987" y="774285"/>
            <a:ext cx="4288137" cy="28593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it Owings Mills - YouTube">
            <a:extLst>
              <a:ext uri="{FF2B5EF4-FFF2-40B4-BE49-F238E27FC236}">
                <a16:creationId xmlns:a16="http://schemas.microsoft.com/office/drawing/2014/main" id="{76766CD1-EBC0-5C41-AF69-410BA0BCB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5987" y="3721671"/>
            <a:ext cx="4288137" cy="285933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9B1027C-4E46-50AE-15F9-671BFB2C6F71}"/>
              </a:ext>
            </a:extLst>
          </p:cNvPr>
          <p:cNvSpPr txBox="1">
            <a:spLocks/>
          </p:cNvSpPr>
          <p:nvPr/>
        </p:nvSpPr>
        <p:spPr>
          <a:xfrm>
            <a:off x="597131" y="1025128"/>
            <a:ext cx="5137747" cy="5157011"/>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800"/>
              </a:spcAft>
              <a:buFont typeface="Wingdings" panose="05000000000000000000" pitchFamily="2" charset="2"/>
              <a:buChar char="Ø"/>
            </a:pPr>
            <a:r>
              <a:rPr lang="en-US" sz="2800" b="1" dirty="0"/>
              <a:t>USA</a:t>
            </a:r>
          </a:p>
          <a:p>
            <a:pPr lvl="1">
              <a:spcBef>
                <a:spcPts val="0"/>
              </a:spcBef>
              <a:spcAft>
                <a:spcPts val="800"/>
              </a:spcAft>
              <a:buFont typeface="Wingdings" panose="05000000000000000000" pitchFamily="2" charset="2"/>
              <a:buChar char="Ø"/>
            </a:pPr>
            <a:r>
              <a:rPr lang="en-US" sz="2400" dirty="0"/>
              <a:t>89% of population by 2050</a:t>
            </a:r>
            <a:r>
              <a:rPr lang="en-US" sz="2400" baseline="30000" dirty="0"/>
              <a:t>1</a:t>
            </a:r>
          </a:p>
          <a:p>
            <a:pPr lvl="1">
              <a:spcBef>
                <a:spcPts val="0"/>
              </a:spcBef>
              <a:spcAft>
                <a:spcPts val="800"/>
              </a:spcAft>
              <a:buFont typeface="Wingdings" panose="05000000000000000000" pitchFamily="2" charset="2"/>
              <a:buChar char="Ø"/>
            </a:pPr>
            <a:r>
              <a:rPr lang="en-US" sz="2400" dirty="0"/>
              <a:t>3.6% - 8.6% increase in urban land cover by 2060</a:t>
            </a:r>
            <a:r>
              <a:rPr lang="en-US" sz="2400" baseline="30000" dirty="0"/>
              <a:t>2</a:t>
            </a:r>
          </a:p>
          <a:p>
            <a:pPr>
              <a:spcBef>
                <a:spcPts val="0"/>
              </a:spcBef>
              <a:spcAft>
                <a:spcPts val="800"/>
              </a:spcAft>
              <a:buFont typeface="Wingdings" panose="05000000000000000000" pitchFamily="2" charset="2"/>
              <a:buChar char="Ø"/>
            </a:pPr>
            <a:endParaRPr lang="en-US" b="1" dirty="0"/>
          </a:p>
        </p:txBody>
      </p:sp>
      <p:sp>
        <p:nvSpPr>
          <p:cNvPr id="8" name="TextBox 7">
            <a:extLst>
              <a:ext uri="{FF2B5EF4-FFF2-40B4-BE49-F238E27FC236}">
                <a16:creationId xmlns:a16="http://schemas.microsoft.com/office/drawing/2014/main" id="{19200FA9-A6D5-9E8E-340C-9644CB9AEB6E}"/>
              </a:ext>
            </a:extLst>
          </p:cNvPr>
          <p:cNvSpPr txBox="1"/>
          <p:nvPr/>
        </p:nvSpPr>
        <p:spPr>
          <a:xfrm>
            <a:off x="0" y="6581001"/>
            <a:ext cx="3015826" cy="276999"/>
          </a:xfrm>
          <a:prstGeom prst="rect">
            <a:avLst/>
          </a:prstGeom>
          <a:noFill/>
        </p:spPr>
        <p:txBody>
          <a:bodyPr wrap="none" rtlCol="0">
            <a:spAutoFit/>
          </a:bodyPr>
          <a:lstStyle/>
          <a:p>
            <a:pPr defTabSz="609585"/>
            <a:r>
              <a:rPr lang="en-US" sz="1200" b="1" baseline="30000" dirty="0">
                <a:solidFill>
                  <a:prstClr val="black"/>
                </a:solidFill>
                <a:latin typeface="Calibri"/>
              </a:rPr>
              <a:t>1</a:t>
            </a:r>
            <a:r>
              <a:rPr lang="en-US" sz="1200" b="1" dirty="0">
                <a:solidFill>
                  <a:prstClr val="black"/>
                </a:solidFill>
                <a:latin typeface="Calibri"/>
              </a:rPr>
              <a:t>UM CSS, 2021; </a:t>
            </a:r>
            <a:r>
              <a:rPr lang="en-US" sz="1200" b="1" baseline="30000" dirty="0">
                <a:solidFill>
                  <a:prstClr val="black"/>
                </a:solidFill>
                <a:latin typeface="Calibri"/>
              </a:rPr>
              <a:t>2</a:t>
            </a:r>
            <a:r>
              <a:rPr lang="en-US" sz="1200" b="1" dirty="0">
                <a:solidFill>
                  <a:prstClr val="black"/>
                </a:solidFill>
                <a:latin typeface="Calibri"/>
              </a:rPr>
              <a:t>Nowak &amp; Greenfield, 2018</a:t>
            </a:r>
          </a:p>
        </p:txBody>
      </p:sp>
      <p:sp>
        <p:nvSpPr>
          <p:cNvPr id="9" name="TextBox 8">
            <a:extLst>
              <a:ext uri="{FF2B5EF4-FFF2-40B4-BE49-F238E27FC236}">
                <a16:creationId xmlns:a16="http://schemas.microsoft.com/office/drawing/2014/main" id="{DCF25FAD-154C-C872-7F0B-791600966427}"/>
              </a:ext>
            </a:extLst>
          </p:cNvPr>
          <p:cNvSpPr txBox="1"/>
          <p:nvPr/>
        </p:nvSpPr>
        <p:spPr>
          <a:xfrm>
            <a:off x="8069019" y="6581001"/>
            <a:ext cx="1526956" cy="338554"/>
          </a:xfrm>
          <a:prstGeom prst="rect">
            <a:avLst/>
          </a:prstGeom>
          <a:noFill/>
        </p:spPr>
        <p:txBody>
          <a:bodyPr wrap="none" rtlCol="0">
            <a:spAutoFit/>
          </a:bodyPr>
          <a:lstStyle/>
          <a:p>
            <a:pPr defTabSz="609585"/>
            <a:r>
              <a:rPr lang="en-US" sz="1600" b="1" baseline="30000" dirty="0">
                <a:solidFill>
                  <a:prstClr val="black"/>
                </a:solidFill>
                <a:latin typeface="Calibri"/>
              </a:rPr>
              <a:t>Owings Mills, Maryland</a:t>
            </a:r>
            <a:endParaRPr lang="en-US" sz="1600" b="1" dirty="0">
              <a:solidFill>
                <a:prstClr val="black"/>
              </a:solidFill>
              <a:latin typeface="Calibri"/>
            </a:endParaRPr>
          </a:p>
        </p:txBody>
      </p:sp>
      <p:sp>
        <p:nvSpPr>
          <p:cNvPr id="3" name="Slide Number Placeholder 2">
            <a:extLst>
              <a:ext uri="{FF2B5EF4-FFF2-40B4-BE49-F238E27FC236}">
                <a16:creationId xmlns:a16="http://schemas.microsoft.com/office/drawing/2014/main" id="{5550EEAE-F7DF-C3B7-D2A1-8C386120F7E4}"/>
              </a:ext>
            </a:extLst>
          </p:cNvPr>
          <p:cNvSpPr>
            <a:spLocks noGrp="1"/>
          </p:cNvSpPr>
          <p:nvPr>
            <p:ph type="sldNum" sz="quarter" idx="12"/>
          </p:nvPr>
        </p:nvSpPr>
        <p:spPr/>
        <p:txBody>
          <a:bodyPr/>
          <a:lstStyle/>
          <a:p>
            <a:fld id="{C5EF2332-01BF-834F-8236-50238282D533}" type="slidenum">
              <a:rPr lang="en-US" smtClean="0"/>
              <a:t>3</a:t>
            </a:fld>
            <a:endParaRPr lang="en-US"/>
          </a:p>
        </p:txBody>
      </p:sp>
    </p:spTree>
    <p:extLst>
      <p:ext uri="{BB962C8B-B14F-4D97-AF65-F5344CB8AC3E}">
        <p14:creationId xmlns:p14="http://schemas.microsoft.com/office/powerpoint/2010/main" val="3773125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6DE751B-F778-224F-C53E-F30219B06BDD}"/>
              </a:ext>
            </a:extLst>
          </p:cNvPr>
          <p:cNvPicPr>
            <a:picLocks noChangeAspect="1"/>
          </p:cNvPicPr>
          <p:nvPr/>
        </p:nvPicPr>
        <p:blipFill>
          <a:blip r:embed="rId3"/>
          <a:stretch>
            <a:fillRect/>
          </a:stretch>
        </p:blipFill>
        <p:spPr>
          <a:xfrm>
            <a:off x="2063429" y="2187361"/>
            <a:ext cx="4032571" cy="4235994"/>
          </a:xfrm>
          <a:prstGeom prst="rect">
            <a:avLst/>
          </a:prstGeom>
        </p:spPr>
      </p:pic>
      <p:sp>
        <p:nvSpPr>
          <p:cNvPr id="16" name="TextBox 15">
            <a:extLst>
              <a:ext uri="{FF2B5EF4-FFF2-40B4-BE49-F238E27FC236}">
                <a16:creationId xmlns:a16="http://schemas.microsoft.com/office/drawing/2014/main" id="{B66CB24D-50FE-464C-BAAA-2A08FFF72DAA}"/>
              </a:ext>
            </a:extLst>
          </p:cNvPr>
          <p:cNvSpPr txBox="1"/>
          <p:nvPr/>
        </p:nvSpPr>
        <p:spPr>
          <a:xfrm>
            <a:off x="2307793" y="878640"/>
            <a:ext cx="6862726" cy="98488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which 95% of a benthic genus is extirpated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400" dirty="0">
                <a:solidFill>
                  <a:prstClr val="black"/>
                </a:solidFill>
                <a:latin typeface="Arial" panose="020B0604020202020204" pitchFamily="34" charset="0"/>
                <a:cs typeface="Arial" panose="020B0604020202020204" pitchFamily="34" charset="0"/>
              </a:rPr>
              <a:t>Developed for Northern Piedmont of Maryland</a:t>
            </a:r>
            <a:r>
              <a:rPr lang="en-US" sz="2400" baseline="30000" dirty="0">
                <a:solidFill>
                  <a:prstClr val="black"/>
                </a:solidFill>
                <a:latin typeface="Arial" panose="020B0604020202020204" pitchFamily="34" charset="0"/>
                <a:cs typeface="Arial" panose="020B0604020202020204" pitchFamily="34" charset="0"/>
              </a:rPr>
              <a:t>1</a:t>
            </a:r>
            <a:endParaRPr kumimoji="0" lang="en-US" sz="2400" b="0" i="0" u="none" strike="noStrike" kern="1200" cap="none" spc="0" normalizeH="0" baseline="3000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CF4C184C-506D-6993-CC6C-904FA234116A}"/>
              </a:ext>
            </a:extLst>
          </p:cNvPr>
          <p:cNvSpPr txBox="1"/>
          <p:nvPr/>
        </p:nvSpPr>
        <p:spPr>
          <a:xfrm>
            <a:off x="0" y="6546466"/>
            <a:ext cx="1856790" cy="338554"/>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Cormier et al., 2018</a:t>
            </a:r>
          </a:p>
        </p:txBody>
      </p:sp>
      <p:sp>
        <p:nvSpPr>
          <p:cNvPr id="6" name="Title 1">
            <a:extLst>
              <a:ext uri="{FF2B5EF4-FFF2-40B4-BE49-F238E27FC236}">
                <a16:creationId xmlns:a16="http://schemas.microsoft.com/office/drawing/2014/main" id="{CD2695F0-EDBC-F8ED-5FDB-7CD26EA43723}"/>
              </a:ext>
            </a:extLst>
          </p:cNvPr>
          <p:cNvSpPr txBox="1">
            <a:spLocks/>
          </p:cNvSpPr>
          <p:nvPr/>
        </p:nvSpPr>
        <p:spPr>
          <a:xfrm>
            <a:off x="96672" y="17487"/>
            <a:ext cx="12192000"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lang="en-US" sz="4000" b="1" dirty="0">
                <a:solidFill>
                  <a:prstClr val="black"/>
                </a:solidFill>
                <a:latin typeface="Arial" panose="020B0604020202020204" pitchFamily="34" charset="0"/>
                <a:cs typeface="Arial" panose="020B0604020202020204" pitchFamily="34" charset="0"/>
              </a:rPr>
              <a:t>XC</a:t>
            </a:r>
            <a:r>
              <a:rPr lang="en-US" sz="4000" b="1" baseline="-25000" dirty="0">
                <a:solidFill>
                  <a:prstClr val="black"/>
                </a:solidFill>
                <a:latin typeface="Arial" panose="020B0604020202020204" pitchFamily="34" charset="0"/>
                <a:cs typeface="Arial" panose="020B0604020202020204" pitchFamily="34" charset="0"/>
              </a:rPr>
              <a:t>95 </a:t>
            </a:r>
            <a:r>
              <a:rPr lang="en-US" sz="4000" b="1" dirty="0">
                <a:solidFill>
                  <a:prstClr val="black"/>
                </a:solidFill>
                <a:latin typeface="Arial" panose="020B0604020202020204" pitchFamily="34" charset="0"/>
                <a:cs typeface="Arial" panose="020B0604020202020204" pitchFamily="34" charset="0"/>
              </a:rPr>
              <a:t>(extirpation level of specific conductance)</a:t>
            </a:r>
            <a:endParaRPr kumimoji="0" lang="en-US" sz="4000" b="1" i="0" u="none" strike="noStrike" kern="1200" cap="none" spc="0" normalizeH="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DC5ACB-023A-5F87-50D3-F9989EE6FBC5}"/>
                  </a:ext>
                </a:extLst>
              </p:cNvPr>
              <p:cNvSpPr txBox="1"/>
              <p:nvPr/>
            </p:nvSpPr>
            <p:spPr>
              <a:xfrm>
                <a:off x="3142681" y="6423355"/>
                <a:ext cx="1565365" cy="461665"/>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a:rPr>
                  <a:t>351</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14:m>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𝝁</m:t>
                    </m:r>
                  </m:oMath>
                </a14:m>
                <a:r>
                  <a:rPr kumimoji="0" lang="en-US" sz="2400" b="1" i="0" u="none" strike="noStrike" kern="1200" cap="none" spc="0" normalizeH="0" baseline="0" noProof="0" dirty="0">
                    <a:ln>
                      <a:noFill/>
                    </a:ln>
                    <a:solidFill>
                      <a:prstClr val="black"/>
                    </a:solidFill>
                    <a:effectLst/>
                    <a:uLnTx/>
                    <a:uFillTx/>
                    <a:latin typeface="Calibri"/>
                    <a:ea typeface="+mn-ea"/>
                    <a:cs typeface="+mn-cs"/>
                  </a:rPr>
                  <a:t>S/cm</a:t>
                </a:r>
              </a:p>
            </p:txBody>
          </p:sp>
        </mc:Choice>
        <mc:Fallback xmlns="">
          <p:sp>
            <p:nvSpPr>
              <p:cNvPr id="3" name="TextBox 2">
                <a:extLst>
                  <a:ext uri="{FF2B5EF4-FFF2-40B4-BE49-F238E27FC236}">
                    <a16:creationId xmlns:a16="http://schemas.microsoft.com/office/drawing/2014/main" id="{8ADC5ACB-023A-5F87-50D3-F9989EE6FBC5}"/>
                  </a:ext>
                </a:extLst>
              </p:cNvPr>
              <p:cNvSpPr txBox="1">
                <a:spLocks noRot="1" noChangeAspect="1" noMove="1" noResize="1" noEditPoints="1" noAdjustHandles="1" noChangeArrowheads="1" noChangeShapeType="1" noTextEdit="1"/>
              </p:cNvSpPr>
              <p:nvPr/>
            </p:nvSpPr>
            <p:spPr>
              <a:xfrm>
                <a:off x="3142681" y="6423355"/>
                <a:ext cx="1565365" cy="461665"/>
              </a:xfrm>
              <a:prstGeom prst="rect">
                <a:avLst/>
              </a:prstGeom>
              <a:blipFill>
                <a:blip r:embed="rId4"/>
                <a:stretch>
                  <a:fillRect l="-5859" t="-10667" r="-5859"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A706B2-3DDC-BC77-6D70-C970C96387FD}"/>
                  </a:ext>
                </a:extLst>
              </p:cNvPr>
              <p:cNvSpPr txBox="1"/>
              <p:nvPr/>
            </p:nvSpPr>
            <p:spPr>
              <a:xfrm>
                <a:off x="8258274" y="6396335"/>
                <a:ext cx="1720856" cy="461665"/>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1518 </a:t>
                </a:r>
                <a14:m>
                  <m:oMath xmlns:m="http://schemas.openxmlformats.org/officeDocument/2006/math">
                    <m:r>
                      <a:rPr kumimoji="0" lang="en-US"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𝝁</m:t>
                    </m:r>
                  </m:oMath>
                </a14:m>
                <a:r>
                  <a:rPr kumimoji="0" lang="en-US" sz="2400" b="1" i="0" u="none" strike="noStrike" kern="1200" cap="none" spc="0" normalizeH="0" baseline="0" noProof="0" dirty="0">
                    <a:ln>
                      <a:noFill/>
                    </a:ln>
                    <a:solidFill>
                      <a:prstClr val="black"/>
                    </a:solidFill>
                    <a:effectLst/>
                    <a:uLnTx/>
                    <a:uFillTx/>
                    <a:latin typeface="Calibri"/>
                    <a:ea typeface="+mn-ea"/>
                    <a:cs typeface="+mn-cs"/>
                  </a:rPr>
                  <a:t>S/cm</a:t>
                </a:r>
              </a:p>
            </p:txBody>
          </p:sp>
        </mc:Choice>
        <mc:Fallback xmlns="">
          <p:sp>
            <p:nvSpPr>
              <p:cNvPr id="4" name="TextBox 3">
                <a:extLst>
                  <a:ext uri="{FF2B5EF4-FFF2-40B4-BE49-F238E27FC236}">
                    <a16:creationId xmlns:a16="http://schemas.microsoft.com/office/drawing/2014/main" id="{34A706B2-3DDC-BC77-6D70-C970C96387FD}"/>
                  </a:ext>
                </a:extLst>
              </p:cNvPr>
              <p:cNvSpPr txBox="1">
                <a:spLocks noRot="1" noChangeAspect="1" noMove="1" noResize="1" noEditPoints="1" noAdjustHandles="1" noChangeArrowheads="1" noChangeShapeType="1" noTextEdit="1"/>
              </p:cNvSpPr>
              <p:nvPr/>
            </p:nvSpPr>
            <p:spPr>
              <a:xfrm>
                <a:off x="8258274" y="6396335"/>
                <a:ext cx="1720856" cy="461665"/>
              </a:xfrm>
              <a:prstGeom prst="rect">
                <a:avLst/>
              </a:prstGeom>
              <a:blipFill>
                <a:blip r:embed="rId5"/>
                <a:stretch>
                  <a:fillRect l="-5319" t="-10526" r="-4965" b="-2894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CB051CCE-3261-3D88-EEB6-BD811D1E5C8A}"/>
              </a:ext>
            </a:extLst>
          </p:cNvPr>
          <p:cNvPicPr>
            <a:picLocks noChangeAspect="1"/>
          </p:cNvPicPr>
          <p:nvPr/>
        </p:nvPicPr>
        <p:blipFill>
          <a:blip r:embed="rId6"/>
          <a:stretch>
            <a:fillRect/>
          </a:stretch>
        </p:blipFill>
        <p:spPr>
          <a:xfrm>
            <a:off x="7119337" y="2187361"/>
            <a:ext cx="3998731" cy="4174114"/>
          </a:xfrm>
          <a:prstGeom prst="rect">
            <a:avLst/>
          </a:prstGeom>
        </p:spPr>
      </p:pic>
      <p:cxnSp>
        <p:nvCxnSpPr>
          <p:cNvPr id="8" name="Straight Arrow Connector 7">
            <a:extLst>
              <a:ext uri="{FF2B5EF4-FFF2-40B4-BE49-F238E27FC236}">
                <a16:creationId xmlns:a16="http://schemas.microsoft.com/office/drawing/2014/main" id="{0B33B0EA-9F31-88E6-18B0-560FD3635051}"/>
              </a:ext>
            </a:extLst>
          </p:cNvPr>
          <p:cNvCxnSpPr>
            <a:cxnSpLocks/>
          </p:cNvCxnSpPr>
          <p:nvPr/>
        </p:nvCxnSpPr>
        <p:spPr>
          <a:xfrm flipH="1" flipV="1">
            <a:off x="4708046" y="3042801"/>
            <a:ext cx="758495" cy="77239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ED7F6F62-3F75-F646-86E1-0B1947FAE110}"/>
              </a:ext>
            </a:extLst>
          </p:cNvPr>
          <p:cNvCxnSpPr>
            <a:cxnSpLocks/>
          </p:cNvCxnSpPr>
          <p:nvPr/>
        </p:nvCxnSpPr>
        <p:spPr>
          <a:xfrm flipH="1" flipV="1">
            <a:off x="10654417" y="3042801"/>
            <a:ext cx="758495" cy="772397"/>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Slide Number Placeholder 9">
            <a:extLst>
              <a:ext uri="{FF2B5EF4-FFF2-40B4-BE49-F238E27FC236}">
                <a16:creationId xmlns:a16="http://schemas.microsoft.com/office/drawing/2014/main" id="{58223CD3-62DD-7F9C-FB89-338E23F1E791}"/>
              </a:ext>
            </a:extLst>
          </p:cNvPr>
          <p:cNvSpPr>
            <a:spLocks noGrp="1"/>
          </p:cNvSpPr>
          <p:nvPr>
            <p:ph type="sldNum" sz="quarter" idx="12"/>
          </p:nvPr>
        </p:nvSpPr>
        <p:spPr/>
        <p:txBody>
          <a:bodyPr/>
          <a:lstStyle/>
          <a:p>
            <a:fld id="{C5EF2332-01BF-834F-8236-50238282D533}" type="slidenum">
              <a:rPr lang="en-US" smtClean="0"/>
              <a:t>30</a:t>
            </a:fld>
            <a:endParaRPr lang="en-US"/>
          </a:p>
        </p:txBody>
      </p:sp>
    </p:spTree>
    <p:extLst>
      <p:ext uri="{BB962C8B-B14F-4D97-AF65-F5344CB8AC3E}">
        <p14:creationId xmlns:p14="http://schemas.microsoft.com/office/powerpoint/2010/main" val="261650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 rectangle, plan, design&#10;&#10;Description automatically generated">
            <a:extLst>
              <a:ext uri="{FF2B5EF4-FFF2-40B4-BE49-F238E27FC236}">
                <a16:creationId xmlns:a16="http://schemas.microsoft.com/office/drawing/2014/main" id="{5D4A5038-1A55-5A23-2916-2A0016762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060" y="447760"/>
            <a:ext cx="9491880" cy="6327920"/>
          </a:xfrm>
          <a:prstGeom prst="rect">
            <a:avLst/>
          </a:prstGeom>
        </p:spPr>
      </p:pic>
      <p:sp>
        <p:nvSpPr>
          <p:cNvPr id="3" name="Slide Number Placeholder 2">
            <a:extLst>
              <a:ext uri="{FF2B5EF4-FFF2-40B4-BE49-F238E27FC236}">
                <a16:creationId xmlns:a16="http://schemas.microsoft.com/office/drawing/2014/main" id="{58ED837A-BC36-7E65-EC04-A173B6E9AC91}"/>
              </a:ext>
            </a:extLst>
          </p:cNvPr>
          <p:cNvSpPr>
            <a:spLocks noGrp="1"/>
          </p:cNvSpPr>
          <p:nvPr>
            <p:ph type="sldNum" sz="quarter" idx="12"/>
          </p:nvPr>
        </p:nvSpPr>
        <p:spPr/>
        <p:txBody>
          <a:bodyPr/>
          <a:lstStyle/>
          <a:p>
            <a:fld id="{C5EF2332-01BF-834F-8236-50238282D533}" type="slidenum">
              <a:rPr lang="en-US" smtClean="0"/>
              <a:t>31</a:t>
            </a:fld>
            <a:endParaRPr lang="en-US"/>
          </a:p>
        </p:txBody>
      </p:sp>
      <p:sp>
        <p:nvSpPr>
          <p:cNvPr id="14" name="TextBox 13">
            <a:extLst>
              <a:ext uri="{FF2B5EF4-FFF2-40B4-BE49-F238E27FC236}">
                <a16:creationId xmlns:a16="http://schemas.microsoft.com/office/drawing/2014/main" id="{7F949FFB-CE33-948B-CB39-6DDD78736015}"/>
              </a:ext>
            </a:extLst>
          </p:cNvPr>
          <p:cNvSpPr txBox="1"/>
          <p:nvPr/>
        </p:nvSpPr>
        <p:spPr>
          <a:xfrm>
            <a:off x="2494719" y="670930"/>
            <a:ext cx="8189845" cy="5340245"/>
          </a:xfrm>
          <a:prstGeom prst="rect">
            <a:avLst/>
          </a:prstGeom>
          <a:solidFill>
            <a:schemeClr val="bg1"/>
          </a:solidFill>
        </p:spPr>
        <p:txBody>
          <a:bodyPr wrap="square" rtlCol="0">
            <a:spAutoFit/>
          </a:bodyPr>
          <a:lstStyle/>
          <a:p>
            <a:endParaRPr lang="en-US" dirty="0"/>
          </a:p>
        </p:txBody>
      </p:sp>
      <p:pic>
        <p:nvPicPr>
          <p:cNvPr id="2" name="Picture 1">
            <a:extLst>
              <a:ext uri="{FF2B5EF4-FFF2-40B4-BE49-F238E27FC236}">
                <a16:creationId xmlns:a16="http://schemas.microsoft.com/office/drawing/2014/main" id="{177C5D20-05FE-50EE-5E53-5B49EEFCDE3D}"/>
              </a:ext>
            </a:extLst>
          </p:cNvPr>
          <p:cNvPicPr>
            <a:picLocks noChangeAspect="1"/>
          </p:cNvPicPr>
          <p:nvPr/>
        </p:nvPicPr>
        <p:blipFill rotWithShape="1">
          <a:blip r:embed="rId4">
            <a:extLst>
              <a:ext uri="{28A0092B-C50C-407E-A947-70E740481C1C}">
                <a14:useLocalDpi xmlns:a14="http://schemas.microsoft.com/office/drawing/2010/main" val="0"/>
              </a:ext>
            </a:extLst>
          </a:blip>
          <a:srcRect t="4082" b="4218"/>
          <a:stretch/>
        </p:blipFill>
        <p:spPr>
          <a:xfrm>
            <a:off x="4308679" y="846825"/>
            <a:ext cx="3873404" cy="5019683"/>
          </a:xfrm>
          <a:prstGeom prst="rect">
            <a:avLst/>
          </a:prstGeom>
        </p:spPr>
      </p:pic>
    </p:spTree>
    <p:extLst>
      <p:ext uri="{BB962C8B-B14F-4D97-AF65-F5344CB8AC3E}">
        <p14:creationId xmlns:p14="http://schemas.microsoft.com/office/powerpoint/2010/main" val="151903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 rectangle, plan, design&#10;&#10;Description automatically generated">
            <a:extLst>
              <a:ext uri="{FF2B5EF4-FFF2-40B4-BE49-F238E27FC236}">
                <a16:creationId xmlns:a16="http://schemas.microsoft.com/office/drawing/2014/main" id="{5D4A5038-1A55-5A23-2916-2A0016762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060" y="447760"/>
            <a:ext cx="9491880" cy="6327920"/>
          </a:xfrm>
          <a:prstGeom prst="rect">
            <a:avLst/>
          </a:prstGeom>
        </p:spPr>
      </p:pic>
      <p:sp>
        <p:nvSpPr>
          <p:cNvPr id="3" name="Slide Number Placeholder 2">
            <a:extLst>
              <a:ext uri="{FF2B5EF4-FFF2-40B4-BE49-F238E27FC236}">
                <a16:creationId xmlns:a16="http://schemas.microsoft.com/office/drawing/2014/main" id="{58ED837A-BC36-7E65-EC04-A173B6E9AC91}"/>
              </a:ext>
            </a:extLst>
          </p:cNvPr>
          <p:cNvSpPr>
            <a:spLocks noGrp="1"/>
          </p:cNvSpPr>
          <p:nvPr>
            <p:ph type="sldNum" sz="quarter" idx="12"/>
          </p:nvPr>
        </p:nvSpPr>
        <p:spPr/>
        <p:txBody>
          <a:bodyPr/>
          <a:lstStyle/>
          <a:p>
            <a:fld id="{C5EF2332-01BF-834F-8236-50238282D533}" type="slidenum">
              <a:rPr lang="en-US" smtClean="0"/>
              <a:t>32</a:t>
            </a:fld>
            <a:endParaRPr lang="en-US"/>
          </a:p>
        </p:txBody>
      </p:sp>
      <p:sp>
        <p:nvSpPr>
          <p:cNvPr id="14" name="TextBox 13">
            <a:extLst>
              <a:ext uri="{FF2B5EF4-FFF2-40B4-BE49-F238E27FC236}">
                <a16:creationId xmlns:a16="http://schemas.microsoft.com/office/drawing/2014/main" id="{7F949FFB-CE33-948B-CB39-6DDD78736015}"/>
              </a:ext>
            </a:extLst>
          </p:cNvPr>
          <p:cNvSpPr txBox="1"/>
          <p:nvPr/>
        </p:nvSpPr>
        <p:spPr>
          <a:xfrm>
            <a:off x="3200402" y="670930"/>
            <a:ext cx="7504042" cy="5340245"/>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04551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 rectangle, plan, design&#10;&#10;Description automatically generated">
            <a:extLst>
              <a:ext uri="{FF2B5EF4-FFF2-40B4-BE49-F238E27FC236}">
                <a16:creationId xmlns:a16="http://schemas.microsoft.com/office/drawing/2014/main" id="{861D0604-CBAA-032F-21EC-077C2CF13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060" y="447760"/>
            <a:ext cx="9491880" cy="6327920"/>
          </a:xfrm>
          <a:prstGeom prst="rect">
            <a:avLst/>
          </a:prstGeom>
        </p:spPr>
      </p:pic>
      <p:sp>
        <p:nvSpPr>
          <p:cNvPr id="2" name="TextBox 1">
            <a:extLst>
              <a:ext uri="{FF2B5EF4-FFF2-40B4-BE49-F238E27FC236}">
                <a16:creationId xmlns:a16="http://schemas.microsoft.com/office/drawing/2014/main" id="{B0F93AA4-5E9C-4A35-98A2-BCEBBEDC79F2}"/>
              </a:ext>
            </a:extLst>
          </p:cNvPr>
          <p:cNvSpPr txBox="1"/>
          <p:nvPr/>
        </p:nvSpPr>
        <p:spPr>
          <a:xfrm>
            <a:off x="5774634" y="670930"/>
            <a:ext cx="4870175" cy="5322365"/>
          </a:xfrm>
          <a:prstGeom prst="rect">
            <a:avLst/>
          </a:prstGeom>
          <a:solidFill>
            <a:schemeClr val="bg1"/>
          </a:solidFill>
        </p:spPr>
        <p:txBody>
          <a:bodyPr wrap="square" rtlCol="0">
            <a:spAutoFit/>
          </a:bodyPr>
          <a:lstStyle/>
          <a:p>
            <a:endParaRPr lang="en-US" dirty="0"/>
          </a:p>
        </p:txBody>
      </p:sp>
      <p:sp>
        <p:nvSpPr>
          <p:cNvPr id="6" name="Slide Number Placeholder 5">
            <a:extLst>
              <a:ext uri="{FF2B5EF4-FFF2-40B4-BE49-F238E27FC236}">
                <a16:creationId xmlns:a16="http://schemas.microsoft.com/office/drawing/2014/main" id="{23CFD9D0-44C0-E531-8C83-D30B65B128A4}"/>
              </a:ext>
            </a:extLst>
          </p:cNvPr>
          <p:cNvSpPr>
            <a:spLocks noGrp="1"/>
          </p:cNvSpPr>
          <p:nvPr>
            <p:ph type="sldNum" sz="quarter" idx="12"/>
          </p:nvPr>
        </p:nvSpPr>
        <p:spPr/>
        <p:txBody>
          <a:bodyPr/>
          <a:lstStyle/>
          <a:p>
            <a:fld id="{C5EF2332-01BF-834F-8236-50238282D533}" type="slidenum">
              <a:rPr lang="en-US" smtClean="0"/>
              <a:t>33</a:t>
            </a:fld>
            <a:endParaRPr lang="en-US"/>
          </a:p>
        </p:txBody>
      </p:sp>
    </p:spTree>
    <p:extLst>
      <p:ext uri="{BB962C8B-B14F-4D97-AF65-F5344CB8AC3E}">
        <p14:creationId xmlns:p14="http://schemas.microsoft.com/office/powerpoint/2010/main" val="1171752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434F2A-E147-DC21-D26F-07097093856D}"/>
              </a:ext>
            </a:extLst>
          </p:cNvPr>
          <p:cNvSpPr>
            <a:spLocks noGrp="1"/>
          </p:cNvSpPr>
          <p:nvPr>
            <p:ph type="sldNum" sz="quarter" idx="12"/>
          </p:nvPr>
        </p:nvSpPr>
        <p:spPr/>
        <p:txBody>
          <a:bodyPr/>
          <a:lstStyle/>
          <a:p>
            <a:fld id="{C5EF2332-01BF-834F-8236-50238282D533}" type="slidenum">
              <a:rPr lang="en-US" smtClean="0"/>
              <a:t>34</a:t>
            </a:fld>
            <a:endParaRPr lang="en-US"/>
          </a:p>
        </p:txBody>
      </p:sp>
      <p:pic>
        <p:nvPicPr>
          <p:cNvPr id="5" name="Picture 4" descr="A picture containing diagram, rectangle, plan, design&#10;&#10;Description automatically generated">
            <a:extLst>
              <a:ext uri="{FF2B5EF4-FFF2-40B4-BE49-F238E27FC236}">
                <a16:creationId xmlns:a16="http://schemas.microsoft.com/office/drawing/2014/main" id="{10232EEC-3D92-9AC8-1F3A-90449D4882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060" y="447760"/>
            <a:ext cx="9491880" cy="6327920"/>
          </a:xfrm>
          <a:prstGeom prst="rect">
            <a:avLst/>
          </a:prstGeom>
        </p:spPr>
      </p:pic>
    </p:spTree>
    <p:extLst>
      <p:ext uri="{BB962C8B-B14F-4D97-AF65-F5344CB8AC3E}">
        <p14:creationId xmlns:p14="http://schemas.microsoft.com/office/powerpoint/2010/main" val="33904660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 rectangle, plan, design&#10;&#10;Description automatically generated">
            <a:extLst>
              <a:ext uri="{FF2B5EF4-FFF2-40B4-BE49-F238E27FC236}">
                <a16:creationId xmlns:a16="http://schemas.microsoft.com/office/drawing/2014/main" id="{BD4A9348-C87D-396C-91CD-1B547D7E0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060" y="447760"/>
            <a:ext cx="9491880" cy="632792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D97179-74D0-E93A-6DE1-3F52A836D053}"/>
                  </a:ext>
                </a:extLst>
              </p:cNvPr>
              <p:cNvSpPr txBox="1"/>
              <p:nvPr/>
            </p:nvSpPr>
            <p:spPr>
              <a:xfrm>
                <a:off x="6581103" y="1632021"/>
                <a:ext cx="3017316" cy="708527"/>
              </a:xfrm>
              <a:prstGeom prst="rect">
                <a:avLst/>
              </a:prstGeom>
              <a:noFill/>
            </p:spPr>
            <p:txBody>
              <a:bodyPr wrap="square" rtlCol="0">
                <a:spAutoFit/>
              </a:bodyPr>
              <a:lstStyle/>
              <a:p>
                <a:pPr algn="ctr"/>
                <a:r>
                  <a:rPr lang="en-US" sz="2002" dirty="0"/>
                  <a:t>Most lost genera have XC</a:t>
                </a:r>
                <a:r>
                  <a:rPr lang="en-US" sz="2002" baseline="-25000" dirty="0"/>
                  <a:t>95</a:t>
                </a:r>
                <a:r>
                  <a:rPr lang="en-US" sz="2002" dirty="0"/>
                  <a:t> less than 1000 </a:t>
                </a:r>
                <a14:m>
                  <m:oMath xmlns:m="http://schemas.openxmlformats.org/officeDocument/2006/math">
                    <m:r>
                      <a:rPr lang="en-US" sz="2002" i="1">
                        <a:latin typeface="Cambria Math" panose="02040503050406030204" pitchFamily="18" charset="0"/>
                        <a:ea typeface="Cambria Math" panose="02040503050406030204" pitchFamily="18" charset="0"/>
                      </a:rPr>
                      <m:t>𝜇</m:t>
                    </m:r>
                  </m:oMath>
                </a14:m>
                <a:r>
                  <a:rPr lang="en-US" sz="2002" dirty="0"/>
                  <a:t>S/cm</a:t>
                </a:r>
              </a:p>
            </p:txBody>
          </p:sp>
        </mc:Choice>
        <mc:Fallback xmlns="">
          <p:sp>
            <p:nvSpPr>
              <p:cNvPr id="11" name="TextBox 10">
                <a:extLst>
                  <a:ext uri="{FF2B5EF4-FFF2-40B4-BE49-F238E27FC236}">
                    <a16:creationId xmlns:a16="http://schemas.microsoft.com/office/drawing/2014/main" id="{EAD97179-74D0-E93A-6DE1-3F52A836D053}"/>
                  </a:ext>
                </a:extLst>
              </p:cNvPr>
              <p:cNvSpPr txBox="1">
                <a:spLocks noRot="1" noChangeAspect="1" noMove="1" noResize="1" noEditPoints="1" noAdjustHandles="1" noChangeArrowheads="1" noChangeShapeType="1" noTextEdit="1"/>
              </p:cNvSpPr>
              <p:nvPr/>
            </p:nvSpPr>
            <p:spPr>
              <a:xfrm>
                <a:off x="6581103" y="1632021"/>
                <a:ext cx="3017316" cy="708527"/>
              </a:xfrm>
              <a:prstGeom prst="rect">
                <a:avLst/>
              </a:prstGeom>
              <a:blipFill>
                <a:blip r:embed="rId4"/>
                <a:stretch>
                  <a:fillRect l="-1212" t="-5172" b="-146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AF678FB-076C-D2E8-A932-BCB00C5F448D}"/>
              </a:ext>
            </a:extLst>
          </p:cNvPr>
          <p:cNvSpPr>
            <a:spLocks noGrp="1"/>
          </p:cNvSpPr>
          <p:nvPr>
            <p:ph type="sldNum" sz="quarter" idx="12"/>
          </p:nvPr>
        </p:nvSpPr>
        <p:spPr/>
        <p:txBody>
          <a:bodyPr/>
          <a:lstStyle/>
          <a:p>
            <a:fld id="{C5EF2332-01BF-834F-8236-50238282D533}" type="slidenum">
              <a:rPr lang="en-US" smtClean="0"/>
              <a:t>35</a:t>
            </a:fld>
            <a:endParaRPr lang="en-US"/>
          </a:p>
        </p:txBody>
      </p:sp>
      <p:cxnSp>
        <p:nvCxnSpPr>
          <p:cNvPr id="5" name="Straight Connector 4">
            <a:extLst>
              <a:ext uri="{FF2B5EF4-FFF2-40B4-BE49-F238E27FC236}">
                <a16:creationId xmlns:a16="http://schemas.microsoft.com/office/drawing/2014/main" id="{3D72927B-1D6C-0548-EA4A-56D9C2C44550}"/>
              </a:ext>
            </a:extLst>
          </p:cNvPr>
          <p:cNvCxnSpPr>
            <a:cxnSpLocks/>
          </p:cNvCxnSpPr>
          <p:nvPr/>
        </p:nvCxnSpPr>
        <p:spPr>
          <a:xfrm>
            <a:off x="5907390" y="1889973"/>
            <a:ext cx="7717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78DA87E-93CE-3712-2051-720CDF9AFE35}"/>
              </a:ext>
            </a:extLst>
          </p:cNvPr>
          <p:cNvCxnSpPr>
            <a:cxnSpLocks/>
          </p:cNvCxnSpPr>
          <p:nvPr/>
        </p:nvCxnSpPr>
        <p:spPr>
          <a:xfrm flipH="1">
            <a:off x="5907390" y="1901972"/>
            <a:ext cx="1" cy="115927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981BAB9-B986-41F2-D712-95973AE11CF6}"/>
              </a:ext>
            </a:extLst>
          </p:cNvPr>
          <p:cNvCxnSpPr>
            <a:cxnSpLocks/>
          </p:cNvCxnSpPr>
          <p:nvPr/>
        </p:nvCxnSpPr>
        <p:spPr>
          <a:xfrm>
            <a:off x="9598417" y="1862942"/>
            <a:ext cx="53365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2632BAD-BC12-200C-265D-C77A98CEFE3F}"/>
              </a:ext>
            </a:extLst>
          </p:cNvPr>
          <p:cNvCxnSpPr>
            <a:cxnSpLocks/>
          </p:cNvCxnSpPr>
          <p:nvPr/>
        </p:nvCxnSpPr>
        <p:spPr>
          <a:xfrm>
            <a:off x="10143782" y="1862942"/>
            <a:ext cx="0" cy="119830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3EE97087-EE85-E059-8808-ABBFBF1B4032}"/>
              </a:ext>
            </a:extLst>
          </p:cNvPr>
          <p:cNvSpPr txBox="1">
            <a:spLocks/>
          </p:cNvSpPr>
          <p:nvPr/>
        </p:nvSpPr>
        <p:spPr>
          <a:xfrm>
            <a:off x="0" y="-190223"/>
            <a:ext cx="12192000"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2300" b="1" dirty="0">
                <a:latin typeface="Arial" panose="020B0604020202020204" pitchFamily="34" charset="0"/>
                <a:cs typeface="Arial" panose="020B0604020202020204" pitchFamily="34" charset="0"/>
              </a:rPr>
              <a:t>3. Significant loss of salt-sensitive genera occurred at downstream mainstem stations.</a:t>
            </a:r>
          </a:p>
        </p:txBody>
      </p:sp>
    </p:spTree>
    <p:extLst>
      <p:ext uri="{BB962C8B-B14F-4D97-AF65-F5344CB8AC3E}">
        <p14:creationId xmlns:p14="http://schemas.microsoft.com/office/powerpoint/2010/main" val="42020085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 rectangle, plan, design&#10;&#10;Description automatically generated">
            <a:extLst>
              <a:ext uri="{FF2B5EF4-FFF2-40B4-BE49-F238E27FC236}">
                <a16:creationId xmlns:a16="http://schemas.microsoft.com/office/drawing/2014/main" id="{96D81788-AFB5-8F16-5A80-8C71A7B94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060" y="447760"/>
            <a:ext cx="9491880" cy="6327920"/>
          </a:xfrm>
          <a:prstGeom prst="rect">
            <a:avLst/>
          </a:prstGeom>
        </p:spPr>
      </p:pic>
      <p:sp>
        <p:nvSpPr>
          <p:cNvPr id="5" name="TextBox 4">
            <a:extLst>
              <a:ext uri="{FF2B5EF4-FFF2-40B4-BE49-F238E27FC236}">
                <a16:creationId xmlns:a16="http://schemas.microsoft.com/office/drawing/2014/main" id="{12210A95-9433-FBCD-B8C4-4B1D1401E4E2}"/>
              </a:ext>
            </a:extLst>
          </p:cNvPr>
          <p:cNvSpPr txBox="1"/>
          <p:nvPr/>
        </p:nvSpPr>
        <p:spPr>
          <a:xfrm>
            <a:off x="9937143" y="3127468"/>
            <a:ext cx="389851" cy="584775"/>
          </a:xfrm>
          <a:prstGeom prst="rect">
            <a:avLst/>
          </a:prstGeom>
          <a:noFill/>
        </p:spPr>
        <p:txBody>
          <a:bodyPr wrap="none" rtlCol="0">
            <a:spAutoFit/>
          </a:bodyPr>
          <a:lstStyle/>
          <a:p>
            <a:pPr algn="ctr"/>
            <a:r>
              <a:rPr lang="en-US" sz="3200" dirty="0">
                <a:solidFill>
                  <a:srgbClr val="FF0000"/>
                </a:solidFill>
              </a:rPr>
              <a:t>*</a:t>
            </a:r>
          </a:p>
        </p:txBody>
      </p:sp>
      <p:sp>
        <p:nvSpPr>
          <p:cNvPr id="7" name="TextBox 6">
            <a:extLst>
              <a:ext uri="{FF2B5EF4-FFF2-40B4-BE49-F238E27FC236}">
                <a16:creationId xmlns:a16="http://schemas.microsoft.com/office/drawing/2014/main" id="{38732A08-0B23-0F26-C536-B8B1B20931E7}"/>
              </a:ext>
            </a:extLst>
          </p:cNvPr>
          <p:cNvSpPr txBox="1"/>
          <p:nvPr/>
        </p:nvSpPr>
        <p:spPr>
          <a:xfrm>
            <a:off x="9147642" y="3137408"/>
            <a:ext cx="389851" cy="584775"/>
          </a:xfrm>
          <a:prstGeom prst="rect">
            <a:avLst/>
          </a:prstGeom>
          <a:noFill/>
        </p:spPr>
        <p:txBody>
          <a:bodyPr wrap="none" rtlCol="0">
            <a:spAutoFit/>
          </a:bodyPr>
          <a:lstStyle/>
          <a:p>
            <a:pPr algn="ctr"/>
            <a:r>
              <a:rPr lang="en-US" sz="3200" dirty="0">
                <a:solidFill>
                  <a:srgbClr val="FF0000"/>
                </a:solidFill>
              </a:rPr>
              <a:t>*</a:t>
            </a:r>
          </a:p>
        </p:txBody>
      </p:sp>
      <p:sp>
        <p:nvSpPr>
          <p:cNvPr id="8" name="TextBox 7">
            <a:extLst>
              <a:ext uri="{FF2B5EF4-FFF2-40B4-BE49-F238E27FC236}">
                <a16:creationId xmlns:a16="http://schemas.microsoft.com/office/drawing/2014/main" id="{453ADF3B-692A-D16C-DD6C-999AA47C8CEF}"/>
              </a:ext>
            </a:extLst>
          </p:cNvPr>
          <p:cNvSpPr txBox="1"/>
          <p:nvPr/>
        </p:nvSpPr>
        <p:spPr>
          <a:xfrm>
            <a:off x="5939358" y="3147344"/>
            <a:ext cx="389851" cy="584775"/>
          </a:xfrm>
          <a:prstGeom prst="rect">
            <a:avLst/>
          </a:prstGeom>
          <a:noFill/>
        </p:spPr>
        <p:txBody>
          <a:bodyPr wrap="none" rtlCol="0">
            <a:spAutoFit/>
          </a:bodyPr>
          <a:lstStyle/>
          <a:p>
            <a:pPr algn="ctr"/>
            <a:r>
              <a:rPr lang="en-US" sz="3200" dirty="0">
                <a:solidFill>
                  <a:srgbClr val="FF0000"/>
                </a:solidFill>
              </a:rPr>
              <a:t>*</a:t>
            </a:r>
          </a:p>
        </p:txBody>
      </p:sp>
      <p:grpSp>
        <p:nvGrpSpPr>
          <p:cNvPr id="9" name="Group 8">
            <a:extLst>
              <a:ext uri="{FF2B5EF4-FFF2-40B4-BE49-F238E27FC236}">
                <a16:creationId xmlns:a16="http://schemas.microsoft.com/office/drawing/2014/main" id="{ABAD76C2-A908-61CC-EE5C-FF5D1A276BA7}"/>
              </a:ext>
            </a:extLst>
          </p:cNvPr>
          <p:cNvGrpSpPr/>
          <p:nvPr/>
        </p:nvGrpSpPr>
        <p:grpSpPr>
          <a:xfrm>
            <a:off x="5907390" y="1632021"/>
            <a:ext cx="4236392" cy="1429230"/>
            <a:chOff x="31318199" y="8748705"/>
            <a:chExt cx="5199809" cy="132806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D97179-74D0-E93A-6DE1-3F52A836D053}"/>
                    </a:ext>
                  </a:extLst>
                </p:cNvPr>
                <p:cNvSpPr txBox="1"/>
                <p:nvPr/>
              </p:nvSpPr>
              <p:spPr>
                <a:xfrm>
                  <a:off x="32145122" y="8748705"/>
                  <a:ext cx="3703497" cy="658373"/>
                </a:xfrm>
                <a:prstGeom prst="rect">
                  <a:avLst/>
                </a:prstGeom>
                <a:noFill/>
              </p:spPr>
              <p:txBody>
                <a:bodyPr wrap="square" rtlCol="0">
                  <a:spAutoFit/>
                </a:bodyPr>
                <a:lstStyle/>
                <a:p>
                  <a:pPr algn="ctr"/>
                  <a:r>
                    <a:rPr lang="en-US" sz="2002" dirty="0"/>
                    <a:t>Most lost genera have XC</a:t>
                  </a:r>
                  <a:r>
                    <a:rPr lang="en-US" sz="2002" baseline="-25000" dirty="0"/>
                    <a:t>95</a:t>
                  </a:r>
                  <a:r>
                    <a:rPr lang="en-US" sz="2002" dirty="0"/>
                    <a:t> less than 1000 </a:t>
                  </a:r>
                  <a14:m>
                    <m:oMath xmlns:m="http://schemas.openxmlformats.org/officeDocument/2006/math">
                      <m:r>
                        <a:rPr lang="en-US" sz="2002" i="1">
                          <a:latin typeface="Cambria Math" panose="02040503050406030204" pitchFamily="18" charset="0"/>
                          <a:ea typeface="Cambria Math" panose="02040503050406030204" pitchFamily="18" charset="0"/>
                        </a:rPr>
                        <m:t>𝜇</m:t>
                      </m:r>
                    </m:oMath>
                  </a14:m>
                  <a:r>
                    <a:rPr lang="en-US" sz="2002" dirty="0"/>
                    <a:t>S/cm</a:t>
                  </a:r>
                </a:p>
              </p:txBody>
            </p:sp>
          </mc:Choice>
          <mc:Fallback xmlns="">
            <p:sp>
              <p:nvSpPr>
                <p:cNvPr id="11" name="TextBox 10">
                  <a:extLst>
                    <a:ext uri="{FF2B5EF4-FFF2-40B4-BE49-F238E27FC236}">
                      <a16:creationId xmlns:a16="http://schemas.microsoft.com/office/drawing/2014/main" id="{EAD97179-74D0-E93A-6DE1-3F52A836D053}"/>
                    </a:ext>
                  </a:extLst>
                </p:cNvPr>
                <p:cNvSpPr txBox="1">
                  <a:spLocks noRot="1" noChangeAspect="1" noMove="1" noResize="1" noEditPoints="1" noAdjustHandles="1" noChangeArrowheads="1" noChangeShapeType="1" noTextEdit="1"/>
                </p:cNvSpPr>
                <p:nvPr/>
              </p:nvSpPr>
              <p:spPr>
                <a:xfrm>
                  <a:off x="32145122" y="8748705"/>
                  <a:ext cx="3703497" cy="658373"/>
                </a:xfrm>
                <a:prstGeom prst="rect">
                  <a:avLst/>
                </a:prstGeom>
                <a:blipFill>
                  <a:blip r:embed="rId4"/>
                  <a:stretch>
                    <a:fillRect l="-1212" t="-5172" b="-1465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CE31897-FD32-BFF3-3723-E1BD43DB9F92}"/>
                </a:ext>
              </a:extLst>
            </p:cNvPr>
            <p:cNvGrpSpPr/>
            <p:nvPr/>
          </p:nvGrpSpPr>
          <p:grpSpPr>
            <a:xfrm>
              <a:off x="31318199" y="8963280"/>
              <a:ext cx="5199809" cy="1113486"/>
              <a:chOff x="31318199" y="8963280"/>
              <a:chExt cx="5199809" cy="1113486"/>
            </a:xfrm>
          </p:grpSpPr>
          <p:cxnSp>
            <p:nvCxnSpPr>
              <p:cNvPr id="13" name="Straight Connector 12">
                <a:extLst>
                  <a:ext uri="{FF2B5EF4-FFF2-40B4-BE49-F238E27FC236}">
                    <a16:creationId xmlns:a16="http://schemas.microsoft.com/office/drawing/2014/main" id="{FCDF7BFB-3C56-B86A-5798-6F94BBEABB7C}"/>
                  </a:ext>
                </a:extLst>
              </p:cNvPr>
              <p:cNvCxnSpPr>
                <a:cxnSpLocks/>
              </p:cNvCxnSpPr>
              <p:nvPr/>
            </p:nvCxnSpPr>
            <p:spPr>
              <a:xfrm>
                <a:off x="31318199" y="8988398"/>
                <a:ext cx="9472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59F5EC-D72B-E209-9DD4-D9D3B6B25FC2}"/>
                  </a:ext>
                </a:extLst>
              </p:cNvPr>
              <p:cNvCxnSpPr>
                <a:cxnSpLocks/>
              </p:cNvCxnSpPr>
              <p:nvPr/>
            </p:nvCxnSpPr>
            <p:spPr>
              <a:xfrm flipH="1">
                <a:off x="31318199" y="8999547"/>
                <a:ext cx="1" cy="10772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EBFDCC-2D9B-C533-AC49-3DD7DAE43721}"/>
                  </a:ext>
                </a:extLst>
              </p:cNvPr>
              <p:cNvCxnSpPr>
                <a:cxnSpLocks/>
              </p:cNvCxnSpPr>
              <p:nvPr/>
            </p:nvCxnSpPr>
            <p:spPr>
              <a:xfrm>
                <a:off x="35848619" y="8963280"/>
                <a:ext cx="6550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E95B37-B811-8BA1-0623-811A531E0898}"/>
                  </a:ext>
                </a:extLst>
              </p:cNvPr>
              <p:cNvCxnSpPr>
                <a:cxnSpLocks/>
              </p:cNvCxnSpPr>
              <p:nvPr/>
            </p:nvCxnSpPr>
            <p:spPr>
              <a:xfrm>
                <a:off x="36518008" y="8963280"/>
                <a:ext cx="0" cy="11134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0F099957-E775-A63D-1149-F66DB6FB6E1D}"/>
              </a:ext>
            </a:extLst>
          </p:cNvPr>
          <p:cNvSpPr txBox="1"/>
          <p:nvPr/>
        </p:nvSpPr>
        <p:spPr>
          <a:xfrm>
            <a:off x="8338416" y="3147344"/>
            <a:ext cx="389851" cy="584775"/>
          </a:xfrm>
          <a:prstGeom prst="rect">
            <a:avLst/>
          </a:prstGeom>
          <a:noFill/>
        </p:spPr>
        <p:txBody>
          <a:bodyPr wrap="square" rtlCol="0">
            <a:spAutoFit/>
          </a:bodyPr>
          <a:lstStyle/>
          <a:p>
            <a:pPr algn="ctr"/>
            <a:r>
              <a:rPr lang="en-US" sz="3200" dirty="0">
                <a:solidFill>
                  <a:srgbClr val="FF0000"/>
                </a:solidFill>
              </a:rPr>
              <a:t>*</a:t>
            </a:r>
          </a:p>
        </p:txBody>
      </p:sp>
      <p:sp>
        <p:nvSpPr>
          <p:cNvPr id="21" name="TextBox 20">
            <a:extLst>
              <a:ext uri="{FF2B5EF4-FFF2-40B4-BE49-F238E27FC236}">
                <a16:creationId xmlns:a16="http://schemas.microsoft.com/office/drawing/2014/main" id="{D3AFE8B6-EDF1-7E5F-80A4-C668DC9FBF96}"/>
              </a:ext>
            </a:extLst>
          </p:cNvPr>
          <p:cNvSpPr txBox="1"/>
          <p:nvPr/>
        </p:nvSpPr>
        <p:spPr>
          <a:xfrm>
            <a:off x="6718919" y="3153011"/>
            <a:ext cx="389851" cy="584775"/>
          </a:xfrm>
          <a:prstGeom prst="rect">
            <a:avLst/>
          </a:prstGeom>
          <a:noFill/>
        </p:spPr>
        <p:txBody>
          <a:bodyPr wrap="square" rtlCol="0">
            <a:spAutoFit/>
          </a:bodyPr>
          <a:lstStyle/>
          <a:p>
            <a:pPr algn="ctr"/>
            <a:r>
              <a:rPr lang="en-US" sz="3200" dirty="0">
                <a:solidFill>
                  <a:srgbClr val="FF0000"/>
                </a:solidFill>
              </a:rPr>
              <a:t>*</a:t>
            </a:r>
          </a:p>
        </p:txBody>
      </p:sp>
      <p:sp>
        <p:nvSpPr>
          <p:cNvPr id="4" name="Slide Number Placeholder 3">
            <a:extLst>
              <a:ext uri="{FF2B5EF4-FFF2-40B4-BE49-F238E27FC236}">
                <a16:creationId xmlns:a16="http://schemas.microsoft.com/office/drawing/2014/main" id="{9F598294-0176-819B-D5C4-B86C65914681}"/>
              </a:ext>
            </a:extLst>
          </p:cNvPr>
          <p:cNvSpPr>
            <a:spLocks noGrp="1"/>
          </p:cNvSpPr>
          <p:nvPr>
            <p:ph type="sldNum" sz="quarter" idx="12"/>
          </p:nvPr>
        </p:nvSpPr>
        <p:spPr/>
        <p:txBody>
          <a:bodyPr/>
          <a:lstStyle/>
          <a:p>
            <a:fld id="{C5EF2332-01BF-834F-8236-50238282D533}" type="slidenum">
              <a:rPr lang="en-US" smtClean="0"/>
              <a:t>36</a:t>
            </a:fld>
            <a:endParaRPr lang="en-US"/>
          </a:p>
        </p:txBody>
      </p:sp>
      <p:sp>
        <p:nvSpPr>
          <p:cNvPr id="10" name="TextBox 9">
            <a:extLst>
              <a:ext uri="{FF2B5EF4-FFF2-40B4-BE49-F238E27FC236}">
                <a16:creationId xmlns:a16="http://schemas.microsoft.com/office/drawing/2014/main" id="{B10FB30D-F414-4191-AA77-708DBFB9C12F}"/>
              </a:ext>
            </a:extLst>
          </p:cNvPr>
          <p:cNvSpPr txBox="1"/>
          <p:nvPr/>
        </p:nvSpPr>
        <p:spPr>
          <a:xfrm>
            <a:off x="7401941" y="2703830"/>
            <a:ext cx="1016625" cy="400110"/>
          </a:xfrm>
          <a:prstGeom prst="rect">
            <a:avLst/>
          </a:prstGeom>
          <a:noFill/>
        </p:spPr>
        <p:txBody>
          <a:bodyPr wrap="none" rtlCol="0">
            <a:spAutoFit/>
          </a:bodyPr>
          <a:lstStyle/>
          <a:p>
            <a:r>
              <a:rPr lang="en-US" sz="2000" b="1" dirty="0"/>
              <a:t>p &lt; 0.05</a:t>
            </a:r>
          </a:p>
        </p:txBody>
      </p:sp>
      <p:sp>
        <p:nvSpPr>
          <p:cNvPr id="3" name="Title 1">
            <a:extLst>
              <a:ext uri="{FF2B5EF4-FFF2-40B4-BE49-F238E27FC236}">
                <a16:creationId xmlns:a16="http://schemas.microsoft.com/office/drawing/2014/main" id="{4B249DD7-1E2C-5188-F4B6-22BD23AF1B33}"/>
              </a:ext>
            </a:extLst>
          </p:cNvPr>
          <p:cNvSpPr txBox="1">
            <a:spLocks/>
          </p:cNvSpPr>
          <p:nvPr/>
        </p:nvSpPr>
        <p:spPr>
          <a:xfrm>
            <a:off x="0" y="-190223"/>
            <a:ext cx="12192000"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2300" b="1" dirty="0">
                <a:latin typeface="Arial" panose="020B0604020202020204" pitchFamily="34" charset="0"/>
                <a:cs typeface="Arial" panose="020B0604020202020204" pitchFamily="34" charset="0"/>
              </a:rPr>
              <a:t>3. Significant loss of salt-sensitive genera occurred at downstream mainstem stations.</a:t>
            </a:r>
          </a:p>
        </p:txBody>
      </p:sp>
    </p:spTree>
    <p:extLst>
      <p:ext uri="{BB962C8B-B14F-4D97-AF65-F5344CB8AC3E}">
        <p14:creationId xmlns:p14="http://schemas.microsoft.com/office/powerpoint/2010/main" val="1104940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10A95-9433-FBCD-B8C4-4B1D1401E4E2}"/>
              </a:ext>
            </a:extLst>
          </p:cNvPr>
          <p:cNvSpPr txBox="1"/>
          <p:nvPr/>
        </p:nvSpPr>
        <p:spPr>
          <a:xfrm>
            <a:off x="9947084" y="3147346"/>
            <a:ext cx="389851" cy="584775"/>
          </a:xfrm>
          <a:prstGeom prst="rect">
            <a:avLst/>
          </a:prstGeom>
          <a:noFill/>
        </p:spPr>
        <p:txBody>
          <a:bodyPr wrap="none" rtlCol="0">
            <a:spAutoFit/>
          </a:bodyPr>
          <a:lstStyle/>
          <a:p>
            <a:pPr algn="ctr"/>
            <a:r>
              <a:rPr lang="en-US" sz="3200" dirty="0"/>
              <a:t>*</a:t>
            </a:r>
          </a:p>
        </p:txBody>
      </p:sp>
      <p:sp>
        <p:nvSpPr>
          <p:cNvPr id="7" name="TextBox 6">
            <a:extLst>
              <a:ext uri="{FF2B5EF4-FFF2-40B4-BE49-F238E27FC236}">
                <a16:creationId xmlns:a16="http://schemas.microsoft.com/office/drawing/2014/main" id="{38732A08-0B23-0F26-C536-B8B1B20931E7}"/>
              </a:ext>
            </a:extLst>
          </p:cNvPr>
          <p:cNvSpPr txBox="1"/>
          <p:nvPr/>
        </p:nvSpPr>
        <p:spPr>
          <a:xfrm>
            <a:off x="9147644" y="3147347"/>
            <a:ext cx="389851" cy="584775"/>
          </a:xfrm>
          <a:prstGeom prst="rect">
            <a:avLst/>
          </a:prstGeom>
          <a:noFill/>
        </p:spPr>
        <p:txBody>
          <a:bodyPr wrap="none" rtlCol="0">
            <a:spAutoFit/>
          </a:bodyPr>
          <a:lstStyle/>
          <a:p>
            <a:pPr algn="ctr"/>
            <a:r>
              <a:rPr lang="en-US" sz="3200" dirty="0"/>
              <a:t>*</a:t>
            </a:r>
          </a:p>
        </p:txBody>
      </p:sp>
      <p:sp>
        <p:nvSpPr>
          <p:cNvPr id="8" name="TextBox 7">
            <a:extLst>
              <a:ext uri="{FF2B5EF4-FFF2-40B4-BE49-F238E27FC236}">
                <a16:creationId xmlns:a16="http://schemas.microsoft.com/office/drawing/2014/main" id="{453ADF3B-692A-D16C-DD6C-999AA47C8CEF}"/>
              </a:ext>
            </a:extLst>
          </p:cNvPr>
          <p:cNvSpPr txBox="1"/>
          <p:nvPr/>
        </p:nvSpPr>
        <p:spPr>
          <a:xfrm>
            <a:off x="5949299" y="3147344"/>
            <a:ext cx="389851" cy="584775"/>
          </a:xfrm>
          <a:prstGeom prst="rect">
            <a:avLst/>
          </a:prstGeom>
          <a:noFill/>
        </p:spPr>
        <p:txBody>
          <a:bodyPr wrap="none" rtlCol="0">
            <a:spAutoFit/>
          </a:bodyPr>
          <a:lstStyle/>
          <a:p>
            <a:pPr algn="ctr"/>
            <a:r>
              <a:rPr lang="en-US" sz="3200" dirty="0"/>
              <a:t>*</a:t>
            </a:r>
          </a:p>
        </p:txBody>
      </p:sp>
      <p:grpSp>
        <p:nvGrpSpPr>
          <p:cNvPr id="9" name="Group 8">
            <a:extLst>
              <a:ext uri="{FF2B5EF4-FFF2-40B4-BE49-F238E27FC236}">
                <a16:creationId xmlns:a16="http://schemas.microsoft.com/office/drawing/2014/main" id="{ABAD76C2-A908-61CC-EE5C-FF5D1A276BA7}"/>
              </a:ext>
            </a:extLst>
          </p:cNvPr>
          <p:cNvGrpSpPr/>
          <p:nvPr/>
        </p:nvGrpSpPr>
        <p:grpSpPr>
          <a:xfrm>
            <a:off x="5917331" y="1632021"/>
            <a:ext cx="4236392" cy="1429230"/>
            <a:chOff x="31318199" y="8748705"/>
            <a:chExt cx="5199809" cy="132806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D97179-74D0-E93A-6DE1-3F52A836D053}"/>
                    </a:ext>
                  </a:extLst>
                </p:cNvPr>
                <p:cNvSpPr txBox="1"/>
                <p:nvPr/>
              </p:nvSpPr>
              <p:spPr>
                <a:xfrm>
                  <a:off x="32145122" y="8748705"/>
                  <a:ext cx="3703497" cy="658373"/>
                </a:xfrm>
                <a:prstGeom prst="rect">
                  <a:avLst/>
                </a:prstGeom>
                <a:noFill/>
              </p:spPr>
              <p:txBody>
                <a:bodyPr wrap="square" rtlCol="0">
                  <a:spAutoFit/>
                </a:bodyPr>
                <a:lstStyle/>
                <a:p>
                  <a:pPr algn="ctr"/>
                  <a:r>
                    <a:rPr lang="en-US" sz="2002" dirty="0"/>
                    <a:t>Most lost genera have XC</a:t>
                  </a:r>
                  <a:r>
                    <a:rPr lang="en-US" sz="2002" baseline="-25000" dirty="0"/>
                    <a:t>95</a:t>
                  </a:r>
                  <a:r>
                    <a:rPr lang="en-US" sz="2002" dirty="0"/>
                    <a:t> less than 1000 </a:t>
                  </a:r>
                  <a14:m>
                    <m:oMath xmlns:m="http://schemas.openxmlformats.org/officeDocument/2006/math">
                      <m:r>
                        <a:rPr lang="en-US" sz="2002" i="1">
                          <a:latin typeface="Cambria Math" panose="02040503050406030204" pitchFamily="18" charset="0"/>
                          <a:ea typeface="Cambria Math" panose="02040503050406030204" pitchFamily="18" charset="0"/>
                        </a:rPr>
                        <m:t>𝜇</m:t>
                      </m:r>
                    </m:oMath>
                  </a14:m>
                  <a:r>
                    <a:rPr lang="en-US" sz="2002" dirty="0"/>
                    <a:t>S/cm</a:t>
                  </a:r>
                </a:p>
              </p:txBody>
            </p:sp>
          </mc:Choice>
          <mc:Fallback xmlns="">
            <p:sp>
              <p:nvSpPr>
                <p:cNvPr id="11" name="TextBox 10">
                  <a:extLst>
                    <a:ext uri="{FF2B5EF4-FFF2-40B4-BE49-F238E27FC236}">
                      <a16:creationId xmlns:a16="http://schemas.microsoft.com/office/drawing/2014/main" id="{EAD97179-74D0-E93A-6DE1-3F52A836D053}"/>
                    </a:ext>
                  </a:extLst>
                </p:cNvPr>
                <p:cNvSpPr txBox="1">
                  <a:spLocks noRot="1" noChangeAspect="1" noMove="1" noResize="1" noEditPoints="1" noAdjustHandles="1" noChangeArrowheads="1" noChangeShapeType="1" noTextEdit="1"/>
                </p:cNvSpPr>
                <p:nvPr/>
              </p:nvSpPr>
              <p:spPr>
                <a:xfrm>
                  <a:off x="32145122" y="8748705"/>
                  <a:ext cx="3703497" cy="658373"/>
                </a:xfrm>
                <a:prstGeom prst="rect">
                  <a:avLst/>
                </a:prstGeom>
                <a:blipFill>
                  <a:blip r:embed="rId4"/>
                  <a:stretch>
                    <a:fillRect l="-1212" t="-5172" b="-1465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CE31897-FD32-BFF3-3723-E1BD43DB9F92}"/>
                </a:ext>
              </a:extLst>
            </p:cNvPr>
            <p:cNvGrpSpPr/>
            <p:nvPr/>
          </p:nvGrpSpPr>
          <p:grpSpPr>
            <a:xfrm>
              <a:off x="31318199" y="8963280"/>
              <a:ext cx="5199809" cy="1113486"/>
              <a:chOff x="31318199" y="8963280"/>
              <a:chExt cx="5199809" cy="1113486"/>
            </a:xfrm>
          </p:grpSpPr>
          <p:cxnSp>
            <p:nvCxnSpPr>
              <p:cNvPr id="13" name="Straight Connector 12">
                <a:extLst>
                  <a:ext uri="{FF2B5EF4-FFF2-40B4-BE49-F238E27FC236}">
                    <a16:creationId xmlns:a16="http://schemas.microsoft.com/office/drawing/2014/main" id="{FCDF7BFB-3C56-B86A-5798-6F94BBEABB7C}"/>
                  </a:ext>
                </a:extLst>
              </p:cNvPr>
              <p:cNvCxnSpPr>
                <a:cxnSpLocks/>
              </p:cNvCxnSpPr>
              <p:nvPr/>
            </p:nvCxnSpPr>
            <p:spPr>
              <a:xfrm>
                <a:off x="31318199" y="8988398"/>
                <a:ext cx="9472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59F5EC-D72B-E209-9DD4-D9D3B6B25FC2}"/>
                  </a:ext>
                </a:extLst>
              </p:cNvPr>
              <p:cNvCxnSpPr>
                <a:cxnSpLocks/>
              </p:cNvCxnSpPr>
              <p:nvPr/>
            </p:nvCxnSpPr>
            <p:spPr>
              <a:xfrm flipH="1">
                <a:off x="31318199" y="8999547"/>
                <a:ext cx="1" cy="10772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EBFDCC-2D9B-C533-AC49-3DD7DAE43721}"/>
                  </a:ext>
                </a:extLst>
              </p:cNvPr>
              <p:cNvCxnSpPr>
                <a:cxnSpLocks/>
              </p:cNvCxnSpPr>
              <p:nvPr/>
            </p:nvCxnSpPr>
            <p:spPr>
              <a:xfrm>
                <a:off x="35848619" y="8963280"/>
                <a:ext cx="6550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E95B37-B811-8BA1-0623-811A531E0898}"/>
                  </a:ext>
                </a:extLst>
              </p:cNvPr>
              <p:cNvCxnSpPr>
                <a:cxnSpLocks/>
              </p:cNvCxnSpPr>
              <p:nvPr/>
            </p:nvCxnSpPr>
            <p:spPr>
              <a:xfrm>
                <a:off x="36518008" y="8963280"/>
                <a:ext cx="0" cy="11134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0F099957-E775-A63D-1149-F66DB6FB6E1D}"/>
              </a:ext>
            </a:extLst>
          </p:cNvPr>
          <p:cNvSpPr txBox="1"/>
          <p:nvPr/>
        </p:nvSpPr>
        <p:spPr>
          <a:xfrm>
            <a:off x="8348357" y="3147344"/>
            <a:ext cx="389851" cy="584775"/>
          </a:xfrm>
          <a:prstGeom prst="rect">
            <a:avLst/>
          </a:prstGeom>
          <a:noFill/>
        </p:spPr>
        <p:txBody>
          <a:bodyPr wrap="square" rtlCol="0">
            <a:spAutoFit/>
          </a:bodyPr>
          <a:lstStyle/>
          <a:p>
            <a:pPr algn="ctr"/>
            <a:r>
              <a:rPr lang="en-US" sz="3200" dirty="0"/>
              <a:t>*</a:t>
            </a:r>
          </a:p>
        </p:txBody>
      </p:sp>
      <p:sp>
        <p:nvSpPr>
          <p:cNvPr id="21" name="TextBox 20">
            <a:extLst>
              <a:ext uri="{FF2B5EF4-FFF2-40B4-BE49-F238E27FC236}">
                <a16:creationId xmlns:a16="http://schemas.microsoft.com/office/drawing/2014/main" id="{D3AFE8B6-EDF1-7E5F-80A4-C668DC9FBF96}"/>
              </a:ext>
            </a:extLst>
          </p:cNvPr>
          <p:cNvSpPr txBox="1"/>
          <p:nvPr/>
        </p:nvSpPr>
        <p:spPr>
          <a:xfrm>
            <a:off x="6728860" y="3153011"/>
            <a:ext cx="389851" cy="584775"/>
          </a:xfrm>
          <a:prstGeom prst="rect">
            <a:avLst/>
          </a:prstGeom>
          <a:noFill/>
        </p:spPr>
        <p:txBody>
          <a:bodyPr wrap="square" rtlCol="0">
            <a:spAutoFit/>
          </a:bodyPr>
          <a:lstStyle/>
          <a:p>
            <a:pPr algn="ctr"/>
            <a:r>
              <a:rPr lang="en-US" sz="3200" dirty="0"/>
              <a:t>*</a:t>
            </a:r>
          </a:p>
        </p:txBody>
      </p:sp>
      <p:sp>
        <p:nvSpPr>
          <p:cNvPr id="4" name="Slide Number Placeholder 3">
            <a:extLst>
              <a:ext uri="{FF2B5EF4-FFF2-40B4-BE49-F238E27FC236}">
                <a16:creationId xmlns:a16="http://schemas.microsoft.com/office/drawing/2014/main" id="{9F598294-0176-819B-D5C4-B86C65914681}"/>
              </a:ext>
            </a:extLst>
          </p:cNvPr>
          <p:cNvSpPr>
            <a:spLocks noGrp="1"/>
          </p:cNvSpPr>
          <p:nvPr>
            <p:ph type="sldNum" sz="quarter" idx="12"/>
          </p:nvPr>
        </p:nvSpPr>
        <p:spPr/>
        <p:txBody>
          <a:bodyPr/>
          <a:lstStyle/>
          <a:p>
            <a:fld id="{C5EF2332-01BF-834F-8236-50238282D533}" type="slidenum">
              <a:rPr lang="en-US" smtClean="0"/>
              <a:t>37</a:t>
            </a:fld>
            <a:endParaRPr lang="en-US"/>
          </a:p>
        </p:txBody>
      </p:sp>
      <p:pic>
        <p:nvPicPr>
          <p:cNvPr id="10" name="Picture 9" descr="A picture containing diagram, plan, rectangle, line&#10;&#10;Description automatically generated">
            <a:extLst>
              <a:ext uri="{FF2B5EF4-FFF2-40B4-BE49-F238E27FC236}">
                <a16:creationId xmlns:a16="http://schemas.microsoft.com/office/drawing/2014/main" id="{DC460D4C-33F4-D5BB-1FF8-42BEE41EF0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831" y="575397"/>
            <a:ext cx="9308219" cy="6205479"/>
          </a:xfrm>
          <a:prstGeom prst="rect">
            <a:avLst/>
          </a:prstGeom>
        </p:spPr>
      </p:pic>
      <p:cxnSp>
        <p:nvCxnSpPr>
          <p:cNvPr id="32" name="Straight Connector 31">
            <a:extLst>
              <a:ext uri="{FF2B5EF4-FFF2-40B4-BE49-F238E27FC236}">
                <a16:creationId xmlns:a16="http://schemas.microsoft.com/office/drawing/2014/main" id="{3277A57B-7EA8-E9E1-9794-9C8C2D8681B0}"/>
              </a:ext>
            </a:extLst>
          </p:cNvPr>
          <p:cNvCxnSpPr/>
          <p:nvPr/>
        </p:nvCxnSpPr>
        <p:spPr>
          <a:xfrm>
            <a:off x="6538293" y="1626406"/>
            <a:ext cx="665922" cy="0"/>
          </a:xfrm>
          <a:prstGeom prst="line">
            <a:avLst/>
          </a:prstGeom>
          <a:ln w="38100">
            <a:solidFill>
              <a:srgbClr val="33FF81"/>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3116253-67AB-A55A-5755-C9F60A41951A}"/>
              </a:ext>
            </a:extLst>
          </p:cNvPr>
          <p:cNvSpPr txBox="1"/>
          <p:nvPr/>
        </p:nvSpPr>
        <p:spPr>
          <a:xfrm>
            <a:off x="7204215" y="1436550"/>
            <a:ext cx="3103094" cy="369332"/>
          </a:xfrm>
          <a:prstGeom prst="rect">
            <a:avLst/>
          </a:prstGeom>
          <a:noFill/>
        </p:spPr>
        <p:txBody>
          <a:bodyPr wrap="none" rtlCol="0">
            <a:spAutoFit/>
          </a:bodyPr>
          <a:lstStyle/>
          <a:p>
            <a:r>
              <a:rPr lang="en-US" b="1" dirty="0"/>
              <a:t>Maximum SC recorded in 2009</a:t>
            </a:r>
          </a:p>
        </p:txBody>
      </p:sp>
      <p:cxnSp>
        <p:nvCxnSpPr>
          <p:cNvPr id="34" name="Straight Connector 33">
            <a:extLst>
              <a:ext uri="{FF2B5EF4-FFF2-40B4-BE49-F238E27FC236}">
                <a16:creationId xmlns:a16="http://schemas.microsoft.com/office/drawing/2014/main" id="{B7E8DB39-8EFA-AB91-B3CB-C3739B8FA142}"/>
              </a:ext>
            </a:extLst>
          </p:cNvPr>
          <p:cNvCxnSpPr/>
          <p:nvPr/>
        </p:nvCxnSpPr>
        <p:spPr>
          <a:xfrm>
            <a:off x="6538293" y="1966107"/>
            <a:ext cx="665922" cy="0"/>
          </a:xfrm>
          <a:prstGeom prst="line">
            <a:avLst/>
          </a:prstGeom>
          <a:ln w="38100">
            <a:solidFill>
              <a:srgbClr val="33FF81"/>
            </a:solidFill>
            <a:prstDash val="dash"/>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1E9CBFC3-D6B9-A60F-5278-4068CC185B4F}"/>
              </a:ext>
            </a:extLst>
          </p:cNvPr>
          <p:cNvSpPr txBox="1"/>
          <p:nvPr/>
        </p:nvSpPr>
        <p:spPr>
          <a:xfrm>
            <a:off x="7204215" y="1769538"/>
            <a:ext cx="2433680" cy="369332"/>
          </a:xfrm>
          <a:prstGeom prst="rect">
            <a:avLst/>
          </a:prstGeom>
          <a:noFill/>
        </p:spPr>
        <p:txBody>
          <a:bodyPr wrap="none" rtlCol="0">
            <a:spAutoFit/>
          </a:bodyPr>
          <a:lstStyle/>
          <a:p>
            <a:r>
              <a:rPr lang="en-US" b="1" dirty="0"/>
              <a:t>Estimated maximum SC</a:t>
            </a:r>
          </a:p>
        </p:txBody>
      </p:sp>
      <p:sp>
        <p:nvSpPr>
          <p:cNvPr id="36" name="TextBox 35">
            <a:extLst>
              <a:ext uri="{FF2B5EF4-FFF2-40B4-BE49-F238E27FC236}">
                <a16:creationId xmlns:a16="http://schemas.microsoft.com/office/drawing/2014/main" id="{80DAF9EF-C83D-D02B-FE4C-F3E4B9F15056}"/>
              </a:ext>
            </a:extLst>
          </p:cNvPr>
          <p:cNvSpPr txBox="1"/>
          <p:nvPr/>
        </p:nvSpPr>
        <p:spPr>
          <a:xfrm>
            <a:off x="9937143" y="3127468"/>
            <a:ext cx="389851" cy="584775"/>
          </a:xfrm>
          <a:prstGeom prst="rect">
            <a:avLst/>
          </a:prstGeom>
          <a:noFill/>
        </p:spPr>
        <p:txBody>
          <a:bodyPr wrap="none" rtlCol="0">
            <a:spAutoFit/>
          </a:bodyPr>
          <a:lstStyle/>
          <a:p>
            <a:pPr algn="ctr"/>
            <a:r>
              <a:rPr lang="en-US" sz="3200" dirty="0">
                <a:solidFill>
                  <a:srgbClr val="FF0000"/>
                </a:solidFill>
              </a:rPr>
              <a:t>*</a:t>
            </a:r>
          </a:p>
        </p:txBody>
      </p:sp>
      <p:sp>
        <p:nvSpPr>
          <p:cNvPr id="37" name="TextBox 36">
            <a:extLst>
              <a:ext uri="{FF2B5EF4-FFF2-40B4-BE49-F238E27FC236}">
                <a16:creationId xmlns:a16="http://schemas.microsoft.com/office/drawing/2014/main" id="{9DA6FC57-9316-14D4-6AF2-E94448E6DE63}"/>
              </a:ext>
            </a:extLst>
          </p:cNvPr>
          <p:cNvSpPr txBox="1"/>
          <p:nvPr/>
        </p:nvSpPr>
        <p:spPr>
          <a:xfrm>
            <a:off x="9147642" y="3137408"/>
            <a:ext cx="389851" cy="584775"/>
          </a:xfrm>
          <a:prstGeom prst="rect">
            <a:avLst/>
          </a:prstGeom>
          <a:noFill/>
        </p:spPr>
        <p:txBody>
          <a:bodyPr wrap="none" rtlCol="0">
            <a:spAutoFit/>
          </a:bodyPr>
          <a:lstStyle/>
          <a:p>
            <a:pPr algn="ctr"/>
            <a:r>
              <a:rPr lang="en-US" sz="3200" dirty="0">
                <a:solidFill>
                  <a:srgbClr val="FF0000"/>
                </a:solidFill>
              </a:rPr>
              <a:t>*</a:t>
            </a:r>
          </a:p>
        </p:txBody>
      </p:sp>
      <p:sp>
        <p:nvSpPr>
          <p:cNvPr id="38" name="TextBox 37">
            <a:extLst>
              <a:ext uri="{FF2B5EF4-FFF2-40B4-BE49-F238E27FC236}">
                <a16:creationId xmlns:a16="http://schemas.microsoft.com/office/drawing/2014/main" id="{48DEF3C5-E420-0A74-4936-A5882B392BBF}"/>
              </a:ext>
            </a:extLst>
          </p:cNvPr>
          <p:cNvSpPr txBox="1"/>
          <p:nvPr/>
        </p:nvSpPr>
        <p:spPr>
          <a:xfrm>
            <a:off x="5939358" y="3147344"/>
            <a:ext cx="389851" cy="584775"/>
          </a:xfrm>
          <a:prstGeom prst="rect">
            <a:avLst/>
          </a:prstGeom>
          <a:noFill/>
        </p:spPr>
        <p:txBody>
          <a:bodyPr wrap="none" rtlCol="0">
            <a:spAutoFit/>
          </a:bodyPr>
          <a:lstStyle/>
          <a:p>
            <a:pPr algn="ctr"/>
            <a:r>
              <a:rPr lang="en-US" sz="3200" dirty="0">
                <a:solidFill>
                  <a:srgbClr val="FF0000"/>
                </a:solidFill>
              </a:rPr>
              <a:t>*</a:t>
            </a:r>
          </a:p>
        </p:txBody>
      </p:sp>
      <p:sp>
        <p:nvSpPr>
          <p:cNvPr id="39" name="TextBox 38">
            <a:extLst>
              <a:ext uri="{FF2B5EF4-FFF2-40B4-BE49-F238E27FC236}">
                <a16:creationId xmlns:a16="http://schemas.microsoft.com/office/drawing/2014/main" id="{4B109FAE-9B5A-F35D-AB7B-695D3E9F0B91}"/>
              </a:ext>
            </a:extLst>
          </p:cNvPr>
          <p:cNvSpPr txBox="1"/>
          <p:nvPr/>
        </p:nvSpPr>
        <p:spPr>
          <a:xfrm>
            <a:off x="8338416" y="3147344"/>
            <a:ext cx="389851" cy="584775"/>
          </a:xfrm>
          <a:prstGeom prst="rect">
            <a:avLst/>
          </a:prstGeom>
          <a:noFill/>
        </p:spPr>
        <p:txBody>
          <a:bodyPr wrap="square" rtlCol="0">
            <a:spAutoFit/>
          </a:bodyPr>
          <a:lstStyle/>
          <a:p>
            <a:pPr algn="ctr"/>
            <a:r>
              <a:rPr lang="en-US" sz="3200" dirty="0">
                <a:solidFill>
                  <a:srgbClr val="FF0000"/>
                </a:solidFill>
              </a:rPr>
              <a:t>*</a:t>
            </a:r>
          </a:p>
        </p:txBody>
      </p:sp>
      <p:sp>
        <p:nvSpPr>
          <p:cNvPr id="40" name="TextBox 39">
            <a:extLst>
              <a:ext uri="{FF2B5EF4-FFF2-40B4-BE49-F238E27FC236}">
                <a16:creationId xmlns:a16="http://schemas.microsoft.com/office/drawing/2014/main" id="{AB98CF60-0E46-0E27-374B-A5AE0CE2BBDB}"/>
              </a:ext>
            </a:extLst>
          </p:cNvPr>
          <p:cNvSpPr txBox="1"/>
          <p:nvPr/>
        </p:nvSpPr>
        <p:spPr>
          <a:xfrm>
            <a:off x="6718919" y="3153011"/>
            <a:ext cx="389851" cy="584775"/>
          </a:xfrm>
          <a:prstGeom prst="rect">
            <a:avLst/>
          </a:prstGeom>
          <a:noFill/>
        </p:spPr>
        <p:txBody>
          <a:bodyPr wrap="square" rtlCol="0">
            <a:spAutoFit/>
          </a:bodyPr>
          <a:lstStyle/>
          <a:p>
            <a:pPr algn="ctr"/>
            <a:r>
              <a:rPr lang="en-US" sz="3200" dirty="0">
                <a:solidFill>
                  <a:srgbClr val="FF0000"/>
                </a:solidFill>
              </a:rPr>
              <a:t>*</a:t>
            </a:r>
          </a:p>
        </p:txBody>
      </p:sp>
      <p:sp>
        <p:nvSpPr>
          <p:cNvPr id="41" name="TextBox 40">
            <a:extLst>
              <a:ext uri="{FF2B5EF4-FFF2-40B4-BE49-F238E27FC236}">
                <a16:creationId xmlns:a16="http://schemas.microsoft.com/office/drawing/2014/main" id="{48E39E5D-8D9A-9E36-EB5A-5455E9EE5DCB}"/>
              </a:ext>
            </a:extLst>
          </p:cNvPr>
          <p:cNvSpPr txBox="1"/>
          <p:nvPr/>
        </p:nvSpPr>
        <p:spPr>
          <a:xfrm>
            <a:off x="5774635" y="3257820"/>
            <a:ext cx="4810540" cy="2735475"/>
          </a:xfrm>
          <a:prstGeom prst="rect">
            <a:avLst/>
          </a:prstGeom>
          <a:solidFill>
            <a:schemeClr val="bg1"/>
          </a:solidFill>
        </p:spPr>
        <p:txBody>
          <a:bodyPr wrap="square" rtlCol="0">
            <a:spAutoFit/>
          </a:bodyPr>
          <a:lstStyle/>
          <a:p>
            <a:endParaRPr lang="en-US" dirty="0"/>
          </a:p>
        </p:txBody>
      </p:sp>
      <p:sp>
        <p:nvSpPr>
          <p:cNvPr id="3" name="Title 1">
            <a:extLst>
              <a:ext uri="{FF2B5EF4-FFF2-40B4-BE49-F238E27FC236}">
                <a16:creationId xmlns:a16="http://schemas.microsoft.com/office/drawing/2014/main" id="{F2B5FE73-54E6-1519-4DE7-5BABD9B475A4}"/>
              </a:ext>
            </a:extLst>
          </p:cNvPr>
          <p:cNvSpPr txBox="1">
            <a:spLocks/>
          </p:cNvSpPr>
          <p:nvPr/>
        </p:nvSpPr>
        <p:spPr>
          <a:xfrm>
            <a:off x="0" y="-190223"/>
            <a:ext cx="12192000"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2300" b="1" dirty="0">
                <a:latin typeface="Arial" panose="020B0604020202020204" pitchFamily="34" charset="0"/>
                <a:cs typeface="Arial" panose="020B0604020202020204" pitchFamily="34" charset="0"/>
              </a:rPr>
              <a:t>3. Significant loss of salt-sensitive genera occurred at downstream mainstem stations.</a:t>
            </a:r>
          </a:p>
        </p:txBody>
      </p:sp>
    </p:spTree>
    <p:extLst>
      <p:ext uri="{BB962C8B-B14F-4D97-AF65-F5344CB8AC3E}">
        <p14:creationId xmlns:p14="http://schemas.microsoft.com/office/powerpoint/2010/main" val="1979569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210A95-9433-FBCD-B8C4-4B1D1401E4E2}"/>
              </a:ext>
            </a:extLst>
          </p:cNvPr>
          <p:cNvSpPr txBox="1"/>
          <p:nvPr/>
        </p:nvSpPr>
        <p:spPr>
          <a:xfrm>
            <a:off x="9947084" y="3147346"/>
            <a:ext cx="389851" cy="584775"/>
          </a:xfrm>
          <a:prstGeom prst="rect">
            <a:avLst/>
          </a:prstGeom>
          <a:noFill/>
        </p:spPr>
        <p:txBody>
          <a:bodyPr wrap="none" rtlCol="0">
            <a:spAutoFit/>
          </a:bodyPr>
          <a:lstStyle/>
          <a:p>
            <a:pPr algn="ctr"/>
            <a:r>
              <a:rPr lang="en-US" sz="3200" dirty="0"/>
              <a:t>*</a:t>
            </a:r>
          </a:p>
        </p:txBody>
      </p:sp>
      <p:sp>
        <p:nvSpPr>
          <p:cNvPr id="7" name="TextBox 6">
            <a:extLst>
              <a:ext uri="{FF2B5EF4-FFF2-40B4-BE49-F238E27FC236}">
                <a16:creationId xmlns:a16="http://schemas.microsoft.com/office/drawing/2014/main" id="{38732A08-0B23-0F26-C536-B8B1B20931E7}"/>
              </a:ext>
            </a:extLst>
          </p:cNvPr>
          <p:cNvSpPr txBox="1"/>
          <p:nvPr/>
        </p:nvSpPr>
        <p:spPr>
          <a:xfrm>
            <a:off x="9147644" y="3147347"/>
            <a:ext cx="389851" cy="584775"/>
          </a:xfrm>
          <a:prstGeom prst="rect">
            <a:avLst/>
          </a:prstGeom>
          <a:noFill/>
        </p:spPr>
        <p:txBody>
          <a:bodyPr wrap="none" rtlCol="0">
            <a:spAutoFit/>
          </a:bodyPr>
          <a:lstStyle/>
          <a:p>
            <a:pPr algn="ctr"/>
            <a:r>
              <a:rPr lang="en-US" sz="3200" dirty="0"/>
              <a:t>*</a:t>
            </a:r>
          </a:p>
        </p:txBody>
      </p:sp>
      <p:sp>
        <p:nvSpPr>
          <p:cNvPr id="8" name="TextBox 7">
            <a:extLst>
              <a:ext uri="{FF2B5EF4-FFF2-40B4-BE49-F238E27FC236}">
                <a16:creationId xmlns:a16="http://schemas.microsoft.com/office/drawing/2014/main" id="{453ADF3B-692A-D16C-DD6C-999AA47C8CEF}"/>
              </a:ext>
            </a:extLst>
          </p:cNvPr>
          <p:cNvSpPr txBox="1"/>
          <p:nvPr/>
        </p:nvSpPr>
        <p:spPr>
          <a:xfrm>
            <a:off x="5949299" y="3147344"/>
            <a:ext cx="389851" cy="584775"/>
          </a:xfrm>
          <a:prstGeom prst="rect">
            <a:avLst/>
          </a:prstGeom>
          <a:noFill/>
        </p:spPr>
        <p:txBody>
          <a:bodyPr wrap="none" rtlCol="0">
            <a:spAutoFit/>
          </a:bodyPr>
          <a:lstStyle/>
          <a:p>
            <a:pPr algn="ctr"/>
            <a:r>
              <a:rPr lang="en-US" sz="3200" dirty="0"/>
              <a:t>*</a:t>
            </a:r>
          </a:p>
        </p:txBody>
      </p:sp>
      <p:grpSp>
        <p:nvGrpSpPr>
          <p:cNvPr id="9" name="Group 8">
            <a:extLst>
              <a:ext uri="{FF2B5EF4-FFF2-40B4-BE49-F238E27FC236}">
                <a16:creationId xmlns:a16="http://schemas.microsoft.com/office/drawing/2014/main" id="{ABAD76C2-A908-61CC-EE5C-FF5D1A276BA7}"/>
              </a:ext>
            </a:extLst>
          </p:cNvPr>
          <p:cNvGrpSpPr/>
          <p:nvPr/>
        </p:nvGrpSpPr>
        <p:grpSpPr>
          <a:xfrm>
            <a:off x="5917331" y="1632021"/>
            <a:ext cx="4236392" cy="1429230"/>
            <a:chOff x="31318199" y="8748705"/>
            <a:chExt cx="5199809" cy="1328061"/>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D97179-74D0-E93A-6DE1-3F52A836D053}"/>
                    </a:ext>
                  </a:extLst>
                </p:cNvPr>
                <p:cNvSpPr txBox="1"/>
                <p:nvPr/>
              </p:nvSpPr>
              <p:spPr>
                <a:xfrm>
                  <a:off x="32145122" y="8748705"/>
                  <a:ext cx="3703497" cy="658373"/>
                </a:xfrm>
                <a:prstGeom prst="rect">
                  <a:avLst/>
                </a:prstGeom>
                <a:noFill/>
              </p:spPr>
              <p:txBody>
                <a:bodyPr wrap="square" rtlCol="0">
                  <a:spAutoFit/>
                </a:bodyPr>
                <a:lstStyle/>
                <a:p>
                  <a:pPr algn="ctr"/>
                  <a:r>
                    <a:rPr lang="en-US" sz="2002" dirty="0"/>
                    <a:t>Most lost genera have XC</a:t>
                  </a:r>
                  <a:r>
                    <a:rPr lang="en-US" sz="2002" baseline="-25000" dirty="0"/>
                    <a:t>95</a:t>
                  </a:r>
                  <a:r>
                    <a:rPr lang="en-US" sz="2002" dirty="0"/>
                    <a:t> less than 1000 </a:t>
                  </a:r>
                  <a14:m>
                    <m:oMath xmlns:m="http://schemas.openxmlformats.org/officeDocument/2006/math">
                      <m:r>
                        <a:rPr lang="en-US" sz="2002" i="1">
                          <a:latin typeface="Cambria Math" panose="02040503050406030204" pitchFamily="18" charset="0"/>
                          <a:ea typeface="Cambria Math" panose="02040503050406030204" pitchFamily="18" charset="0"/>
                        </a:rPr>
                        <m:t>𝜇</m:t>
                      </m:r>
                    </m:oMath>
                  </a14:m>
                  <a:r>
                    <a:rPr lang="en-US" sz="2002" dirty="0"/>
                    <a:t>S/cm</a:t>
                  </a:r>
                </a:p>
              </p:txBody>
            </p:sp>
          </mc:Choice>
          <mc:Fallback xmlns="">
            <p:sp>
              <p:nvSpPr>
                <p:cNvPr id="11" name="TextBox 10">
                  <a:extLst>
                    <a:ext uri="{FF2B5EF4-FFF2-40B4-BE49-F238E27FC236}">
                      <a16:creationId xmlns:a16="http://schemas.microsoft.com/office/drawing/2014/main" id="{EAD97179-74D0-E93A-6DE1-3F52A836D053}"/>
                    </a:ext>
                  </a:extLst>
                </p:cNvPr>
                <p:cNvSpPr txBox="1">
                  <a:spLocks noRot="1" noChangeAspect="1" noMove="1" noResize="1" noEditPoints="1" noAdjustHandles="1" noChangeArrowheads="1" noChangeShapeType="1" noTextEdit="1"/>
                </p:cNvSpPr>
                <p:nvPr/>
              </p:nvSpPr>
              <p:spPr>
                <a:xfrm>
                  <a:off x="32145122" y="8748705"/>
                  <a:ext cx="3703497" cy="658373"/>
                </a:xfrm>
                <a:prstGeom prst="rect">
                  <a:avLst/>
                </a:prstGeom>
                <a:blipFill>
                  <a:blip r:embed="rId4"/>
                  <a:stretch>
                    <a:fillRect l="-1212" t="-5172" b="-1465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CE31897-FD32-BFF3-3723-E1BD43DB9F92}"/>
                </a:ext>
              </a:extLst>
            </p:cNvPr>
            <p:cNvGrpSpPr/>
            <p:nvPr/>
          </p:nvGrpSpPr>
          <p:grpSpPr>
            <a:xfrm>
              <a:off x="31318199" y="8963280"/>
              <a:ext cx="5199809" cy="1113486"/>
              <a:chOff x="31318199" y="8963280"/>
              <a:chExt cx="5199809" cy="1113486"/>
            </a:xfrm>
          </p:grpSpPr>
          <p:cxnSp>
            <p:nvCxnSpPr>
              <p:cNvPr id="13" name="Straight Connector 12">
                <a:extLst>
                  <a:ext uri="{FF2B5EF4-FFF2-40B4-BE49-F238E27FC236}">
                    <a16:creationId xmlns:a16="http://schemas.microsoft.com/office/drawing/2014/main" id="{FCDF7BFB-3C56-B86A-5798-6F94BBEABB7C}"/>
                  </a:ext>
                </a:extLst>
              </p:cNvPr>
              <p:cNvCxnSpPr>
                <a:cxnSpLocks/>
              </p:cNvCxnSpPr>
              <p:nvPr/>
            </p:nvCxnSpPr>
            <p:spPr>
              <a:xfrm>
                <a:off x="31318199" y="8988398"/>
                <a:ext cx="94720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59F5EC-D72B-E209-9DD4-D9D3B6B25FC2}"/>
                  </a:ext>
                </a:extLst>
              </p:cNvPr>
              <p:cNvCxnSpPr>
                <a:cxnSpLocks/>
              </p:cNvCxnSpPr>
              <p:nvPr/>
            </p:nvCxnSpPr>
            <p:spPr>
              <a:xfrm flipH="1">
                <a:off x="31318199" y="8999547"/>
                <a:ext cx="1" cy="10772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EBFDCC-2D9B-C533-AC49-3DD7DAE43721}"/>
                  </a:ext>
                </a:extLst>
              </p:cNvPr>
              <p:cNvCxnSpPr>
                <a:cxnSpLocks/>
              </p:cNvCxnSpPr>
              <p:nvPr/>
            </p:nvCxnSpPr>
            <p:spPr>
              <a:xfrm>
                <a:off x="35848619" y="8963280"/>
                <a:ext cx="65501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E95B37-B811-8BA1-0623-811A531E0898}"/>
                  </a:ext>
                </a:extLst>
              </p:cNvPr>
              <p:cNvCxnSpPr>
                <a:cxnSpLocks/>
              </p:cNvCxnSpPr>
              <p:nvPr/>
            </p:nvCxnSpPr>
            <p:spPr>
              <a:xfrm>
                <a:off x="36518008" y="8963280"/>
                <a:ext cx="0" cy="111348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0F099957-E775-A63D-1149-F66DB6FB6E1D}"/>
              </a:ext>
            </a:extLst>
          </p:cNvPr>
          <p:cNvSpPr txBox="1"/>
          <p:nvPr/>
        </p:nvSpPr>
        <p:spPr>
          <a:xfrm>
            <a:off x="8348357" y="3147344"/>
            <a:ext cx="389851" cy="584775"/>
          </a:xfrm>
          <a:prstGeom prst="rect">
            <a:avLst/>
          </a:prstGeom>
          <a:noFill/>
        </p:spPr>
        <p:txBody>
          <a:bodyPr wrap="square" rtlCol="0">
            <a:spAutoFit/>
          </a:bodyPr>
          <a:lstStyle/>
          <a:p>
            <a:pPr algn="ctr"/>
            <a:r>
              <a:rPr lang="en-US" sz="3200" dirty="0"/>
              <a:t>*</a:t>
            </a:r>
          </a:p>
        </p:txBody>
      </p:sp>
      <p:sp>
        <p:nvSpPr>
          <p:cNvPr id="21" name="TextBox 20">
            <a:extLst>
              <a:ext uri="{FF2B5EF4-FFF2-40B4-BE49-F238E27FC236}">
                <a16:creationId xmlns:a16="http://schemas.microsoft.com/office/drawing/2014/main" id="{D3AFE8B6-EDF1-7E5F-80A4-C668DC9FBF96}"/>
              </a:ext>
            </a:extLst>
          </p:cNvPr>
          <p:cNvSpPr txBox="1"/>
          <p:nvPr/>
        </p:nvSpPr>
        <p:spPr>
          <a:xfrm>
            <a:off x="6728860" y="3153011"/>
            <a:ext cx="389851" cy="584775"/>
          </a:xfrm>
          <a:prstGeom prst="rect">
            <a:avLst/>
          </a:prstGeom>
          <a:noFill/>
        </p:spPr>
        <p:txBody>
          <a:bodyPr wrap="square" rtlCol="0">
            <a:spAutoFit/>
          </a:bodyPr>
          <a:lstStyle/>
          <a:p>
            <a:pPr algn="ctr"/>
            <a:r>
              <a:rPr lang="en-US" sz="3200" dirty="0"/>
              <a:t>*</a:t>
            </a:r>
          </a:p>
        </p:txBody>
      </p:sp>
      <p:sp>
        <p:nvSpPr>
          <p:cNvPr id="4" name="Slide Number Placeholder 3">
            <a:extLst>
              <a:ext uri="{FF2B5EF4-FFF2-40B4-BE49-F238E27FC236}">
                <a16:creationId xmlns:a16="http://schemas.microsoft.com/office/drawing/2014/main" id="{9F598294-0176-819B-D5C4-B86C65914681}"/>
              </a:ext>
            </a:extLst>
          </p:cNvPr>
          <p:cNvSpPr>
            <a:spLocks noGrp="1"/>
          </p:cNvSpPr>
          <p:nvPr>
            <p:ph type="sldNum" sz="quarter" idx="12"/>
          </p:nvPr>
        </p:nvSpPr>
        <p:spPr/>
        <p:txBody>
          <a:bodyPr/>
          <a:lstStyle/>
          <a:p>
            <a:fld id="{C5EF2332-01BF-834F-8236-50238282D533}" type="slidenum">
              <a:rPr lang="en-US" smtClean="0"/>
              <a:t>38</a:t>
            </a:fld>
            <a:endParaRPr lang="en-US"/>
          </a:p>
        </p:txBody>
      </p:sp>
      <p:pic>
        <p:nvPicPr>
          <p:cNvPr id="10" name="Picture 9" descr="A picture containing diagram, plan, rectangle, line&#10;&#10;Description automatically generated">
            <a:extLst>
              <a:ext uri="{FF2B5EF4-FFF2-40B4-BE49-F238E27FC236}">
                <a16:creationId xmlns:a16="http://schemas.microsoft.com/office/drawing/2014/main" id="{DC460D4C-33F4-D5BB-1FF8-42BEE41EF0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1831" y="575397"/>
            <a:ext cx="9308219" cy="6205479"/>
          </a:xfrm>
          <a:prstGeom prst="rect">
            <a:avLst/>
          </a:prstGeom>
        </p:spPr>
      </p:pic>
      <p:grpSp>
        <p:nvGrpSpPr>
          <p:cNvPr id="44" name="Group 43">
            <a:extLst>
              <a:ext uri="{FF2B5EF4-FFF2-40B4-BE49-F238E27FC236}">
                <a16:creationId xmlns:a16="http://schemas.microsoft.com/office/drawing/2014/main" id="{7D46B5D8-932F-C564-5178-6EC3DD531D58}"/>
              </a:ext>
            </a:extLst>
          </p:cNvPr>
          <p:cNvGrpSpPr/>
          <p:nvPr/>
        </p:nvGrpSpPr>
        <p:grpSpPr>
          <a:xfrm>
            <a:off x="6491638" y="1036965"/>
            <a:ext cx="2421519" cy="594177"/>
            <a:chOff x="6538293" y="1436550"/>
            <a:chExt cx="3769016" cy="702320"/>
          </a:xfrm>
        </p:grpSpPr>
        <p:cxnSp>
          <p:nvCxnSpPr>
            <p:cNvPr id="32" name="Straight Connector 31">
              <a:extLst>
                <a:ext uri="{FF2B5EF4-FFF2-40B4-BE49-F238E27FC236}">
                  <a16:creationId xmlns:a16="http://schemas.microsoft.com/office/drawing/2014/main" id="{3277A57B-7EA8-E9E1-9794-9C8C2D8681B0}"/>
                </a:ext>
              </a:extLst>
            </p:cNvPr>
            <p:cNvCxnSpPr/>
            <p:nvPr/>
          </p:nvCxnSpPr>
          <p:spPr>
            <a:xfrm>
              <a:off x="6538293" y="1626406"/>
              <a:ext cx="665922" cy="0"/>
            </a:xfrm>
            <a:prstGeom prst="line">
              <a:avLst/>
            </a:prstGeom>
            <a:ln w="38100">
              <a:solidFill>
                <a:srgbClr val="33FF81"/>
              </a:solidFill>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63116253-67AB-A55A-5755-C9F60A41951A}"/>
                </a:ext>
              </a:extLst>
            </p:cNvPr>
            <p:cNvSpPr txBox="1"/>
            <p:nvPr/>
          </p:nvSpPr>
          <p:spPr>
            <a:xfrm>
              <a:off x="7204215" y="1436550"/>
              <a:ext cx="3103094" cy="369332"/>
            </a:xfrm>
            <a:prstGeom prst="rect">
              <a:avLst/>
            </a:prstGeom>
            <a:noFill/>
          </p:spPr>
          <p:txBody>
            <a:bodyPr wrap="none" rtlCol="0">
              <a:spAutoFit/>
            </a:bodyPr>
            <a:lstStyle/>
            <a:p>
              <a:r>
                <a:rPr lang="en-US" b="1" dirty="0"/>
                <a:t>Maximum SC recorded in 2009</a:t>
              </a:r>
            </a:p>
          </p:txBody>
        </p:sp>
        <p:cxnSp>
          <p:nvCxnSpPr>
            <p:cNvPr id="34" name="Straight Connector 33">
              <a:extLst>
                <a:ext uri="{FF2B5EF4-FFF2-40B4-BE49-F238E27FC236}">
                  <a16:creationId xmlns:a16="http://schemas.microsoft.com/office/drawing/2014/main" id="{B7E8DB39-8EFA-AB91-B3CB-C3739B8FA142}"/>
                </a:ext>
              </a:extLst>
            </p:cNvPr>
            <p:cNvCxnSpPr/>
            <p:nvPr/>
          </p:nvCxnSpPr>
          <p:spPr>
            <a:xfrm>
              <a:off x="6538293" y="1966107"/>
              <a:ext cx="665922" cy="0"/>
            </a:xfrm>
            <a:prstGeom prst="line">
              <a:avLst/>
            </a:prstGeom>
            <a:ln w="38100">
              <a:solidFill>
                <a:srgbClr val="33FF81"/>
              </a:solidFill>
              <a:prstDash val="dash"/>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1E9CBFC3-D6B9-A60F-5278-4068CC185B4F}"/>
                </a:ext>
              </a:extLst>
            </p:cNvPr>
            <p:cNvSpPr txBox="1"/>
            <p:nvPr/>
          </p:nvSpPr>
          <p:spPr>
            <a:xfrm>
              <a:off x="7204215" y="1769538"/>
              <a:ext cx="2433680" cy="369332"/>
            </a:xfrm>
            <a:prstGeom prst="rect">
              <a:avLst/>
            </a:prstGeom>
            <a:noFill/>
          </p:spPr>
          <p:txBody>
            <a:bodyPr wrap="none" rtlCol="0">
              <a:spAutoFit/>
            </a:bodyPr>
            <a:lstStyle/>
            <a:p>
              <a:r>
                <a:rPr lang="en-US" b="1" dirty="0"/>
                <a:t>Estimated maximum SC</a:t>
              </a:r>
            </a:p>
          </p:txBody>
        </p:sp>
      </p:grpSp>
      <p:sp>
        <p:nvSpPr>
          <p:cNvPr id="36" name="TextBox 35">
            <a:extLst>
              <a:ext uri="{FF2B5EF4-FFF2-40B4-BE49-F238E27FC236}">
                <a16:creationId xmlns:a16="http://schemas.microsoft.com/office/drawing/2014/main" id="{80DAF9EF-C83D-D02B-FE4C-F3E4B9F15056}"/>
              </a:ext>
            </a:extLst>
          </p:cNvPr>
          <p:cNvSpPr txBox="1"/>
          <p:nvPr/>
        </p:nvSpPr>
        <p:spPr>
          <a:xfrm>
            <a:off x="9937143" y="3127468"/>
            <a:ext cx="389851" cy="584775"/>
          </a:xfrm>
          <a:prstGeom prst="rect">
            <a:avLst/>
          </a:prstGeom>
          <a:noFill/>
        </p:spPr>
        <p:txBody>
          <a:bodyPr wrap="none" rtlCol="0">
            <a:spAutoFit/>
          </a:bodyPr>
          <a:lstStyle/>
          <a:p>
            <a:pPr algn="ctr"/>
            <a:r>
              <a:rPr lang="en-US" sz="3200" dirty="0">
                <a:solidFill>
                  <a:srgbClr val="FF0000"/>
                </a:solidFill>
              </a:rPr>
              <a:t>*</a:t>
            </a:r>
          </a:p>
        </p:txBody>
      </p:sp>
      <p:sp>
        <p:nvSpPr>
          <p:cNvPr id="37" name="TextBox 36">
            <a:extLst>
              <a:ext uri="{FF2B5EF4-FFF2-40B4-BE49-F238E27FC236}">
                <a16:creationId xmlns:a16="http://schemas.microsoft.com/office/drawing/2014/main" id="{9DA6FC57-9316-14D4-6AF2-E94448E6DE63}"/>
              </a:ext>
            </a:extLst>
          </p:cNvPr>
          <p:cNvSpPr txBox="1"/>
          <p:nvPr/>
        </p:nvSpPr>
        <p:spPr>
          <a:xfrm>
            <a:off x="9147642" y="3137408"/>
            <a:ext cx="389851" cy="584775"/>
          </a:xfrm>
          <a:prstGeom prst="rect">
            <a:avLst/>
          </a:prstGeom>
          <a:noFill/>
        </p:spPr>
        <p:txBody>
          <a:bodyPr wrap="none" rtlCol="0">
            <a:spAutoFit/>
          </a:bodyPr>
          <a:lstStyle/>
          <a:p>
            <a:pPr algn="ctr"/>
            <a:r>
              <a:rPr lang="en-US" sz="3200" dirty="0">
                <a:solidFill>
                  <a:srgbClr val="FF0000"/>
                </a:solidFill>
              </a:rPr>
              <a:t>*</a:t>
            </a:r>
          </a:p>
        </p:txBody>
      </p:sp>
      <p:sp>
        <p:nvSpPr>
          <p:cNvPr id="38" name="TextBox 37">
            <a:extLst>
              <a:ext uri="{FF2B5EF4-FFF2-40B4-BE49-F238E27FC236}">
                <a16:creationId xmlns:a16="http://schemas.microsoft.com/office/drawing/2014/main" id="{48DEF3C5-E420-0A74-4936-A5882B392BBF}"/>
              </a:ext>
            </a:extLst>
          </p:cNvPr>
          <p:cNvSpPr txBox="1"/>
          <p:nvPr/>
        </p:nvSpPr>
        <p:spPr>
          <a:xfrm>
            <a:off x="5939358" y="3147344"/>
            <a:ext cx="389851" cy="584775"/>
          </a:xfrm>
          <a:prstGeom prst="rect">
            <a:avLst/>
          </a:prstGeom>
          <a:noFill/>
        </p:spPr>
        <p:txBody>
          <a:bodyPr wrap="none" rtlCol="0">
            <a:spAutoFit/>
          </a:bodyPr>
          <a:lstStyle/>
          <a:p>
            <a:pPr algn="ctr"/>
            <a:r>
              <a:rPr lang="en-US" sz="3200" dirty="0">
                <a:solidFill>
                  <a:srgbClr val="FF0000"/>
                </a:solidFill>
              </a:rPr>
              <a:t>*</a:t>
            </a:r>
          </a:p>
        </p:txBody>
      </p:sp>
      <p:sp>
        <p:nvSpPr>
          <p:cNvPr id="39" name="TextBox 38">
            <a:extLst>
              <a:ext uri="{FF2B5EF4-FFF2-40B4-BE49-F238E27FC236}">
                <a16:creationId xmlns:a16="http://schemas.microsoft.com/office/drawing/2014/main" id="{4B109FAE-9B5A-F35D-AB7B-695D3E9F0B91}"/>
              </a:ext>
            </a:extLst>
          </p:cNvPr>
          <p:cNvSpPr txBox="1"/>
          <p:nvPr/>
        </p:nvSpPr>
        <p:spPr>
          <a:xfrm>
            <a:off x="8338416" y="3147344"/>
            <a:ext cx="389851" cy="584775"/>
          </a:xfrm>
          <a:prstGeom prst="rect">
            <a:avLst/>
          </a:prstGeom>
          <a:noFill/>
        </p:spPr>
        <p:txBody>
          <a:bodyPr wrap="square" rtlCol="0">
            <a:spAutoFit/>
          </a:bodyPr>
          <a:lstStyle/>
          <a:p>
            <a:pPr algn="ctr"/>
            <a:r>
              <a:rPr lang="en-US" sz="3200" dirty="0">
                <a:solidFill>
                  <a:srgbClr val="FF0000"/>
                </a:solidFill>
              </a:rPr>
              <a:t>*</a:t>
            </a:r>
          </a:p>
        </p:txBody>
      </p:sp>
      <p:sp>
        <p:nvSpPr>
          <p:cNvPr id="40" name="TextBox 39">
            <a:extLst>
              <a:ext uri="{FF2B5EF4-FFF2-40B4-BE49-F238E27FC236}">
                <a16:creationId xmlns:a16="http://schemas.microsoft.com/office/drawing/2014/main" id="{AB98CF60-0E46-0E27-374B-A5AE0CE2BBDB}"/>
              </a:ext>
            </a:extLst>
          </p:cNvPr>
          <p:cNvSpPr txBox="1"/>
          <p:nvPr/>
        </p:nvSpPr>
        <p:spPr>
          <a:xfrm>
            <a:off x="6718919" y="3153011"/>
            <a:ext cx="389851" cy="584775"/>
          </a:xfrm>
          <a:prstGeom prst="rect">
            <a:avLst/>
          </a:prstGeom>
          <a:noFill/>
        </p:spPr>
        <p:txBody>
          <a:bodyPr wrap="square" rtlCol="0">
            <a:spAutoFit/>
          </a:bodyPr>
          <a:lstStyle/>
          <a:p>
            <a:pPr algn="ctr"/>
            <a:r>
              <a:rPr lang="en-US" sz="3200" dirty="0">
                <a:solidFill>
                  <a:srgbClr val="FF0000"/>
                </a:solidFill>
              </a:rPr>
              <a:t>*</a:t>
            </a:r>
          </a:p>
        </p:txBody>
      </p:sp>
      <p:grpSp>
        <p:nvGrpSpPr>
          <p:cNvPr id="3" name="Group 2">
            <a:extLst>
              <a:ext uri="{FF2B5EF4-FFF2-40B4-BE49-F238E27FC236}">
                <a16:creationId xmlns:a16="http://schemas.microsoft.com/office/drawing/2014/main" id="{57383F69-6C46-DDFA-7695-C3ABCD4CC58D}"/>
              </a:ext>
            </a:extLst>
          </p:cNvPr>
          <p:cNvGrpSpPr/>
          <p:nvPr/>
        </p:nvGrpSpPr>
        <p:grpSpPr>
          <a:xfrm>
            <a:off x="6888337" y="1696708"/>
            <a:ext cx="2219916" cy="1944774"/>
            <a:chOff x="4582505" y="3599668"/>
            <a:chExt cx="3521982" cy="3202649"/>
          </a:xfrm>
        </p:grpSpPr>
        <p:grpSp>
          <p:nvGrpSpPr>
            <p:cNvPr id="6" name="Group 5">
              <a:extLst>
                <a:ext uri="{FF2B5EF4-FFF2-40B4-BE49-F238E27FC236}">
                  <a16:creationId xmlns:a16="http://schemas.microsoft.com/office/drawing/2014/main" id="{0CF2BB99-6299-2A00-5AA0-1676BDC05FFA}"/>
                </a:ext>
              </a:extLst>
            </p:cNvPr>
            <p:cNvGrpSpPr/>
            <p:nvPr/>
          </p:nvGrpSpPr>
          <p:grpSpPr>
            <a:xfrm>
              <a:off x="4582505" y="3599668"/>
              <a:ext cx="3507947" cy="3195119"/>
              <a:chOff x="3638178" y="3793631"/>
              <a:chExt cx="3507947" cy="3195119"/>
            </a:xfrm>
          </p:grpSpPr>
          <p:pic>
            <p:nvPicPr>
              <p:cNvPr id="29" name="Picture 2" descr="12 Salty Memes To Use You're Feeling 'So Salty' | YourTango">
                <a:extLst>
                  <a:ext uri="{FF2B5EF4-FFF2-40B4-BE49-F238E27FC236}">
                    <a16:creationId xmlns:a16="http://schemas.microsoft.com/office/drawing/2014/main" id="{395D7341-08B4-7A6E-2052-771B541838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8178" y="3793631"/>
                <a:ext cx="3507947" cy="236034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picture containing text, outdoor object&#10;&#10;Description automatically generated">
                <a:extLst>
                  <a:ext uri="{FF2B5EF4-FFF2-40B4-BE49-F238E27FC236}">
                    <a16:creationId xmlns:a16="http://schemas.microsoft.com/office/drawing/2014/main" id="{A37F4AB1-C0A5-CB00-55BD-DA03A7D404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821469">
                <a:off x="3701340" y="6315633"/>
                <a:ext cx="1208716" cy="673117"/>
              </a:xfrm>
              <a:prstGeom prst="rect">
                <a:avLst/>
              </a:prstGeom>
            </p:spPr>
          </p:pic>
          <p:grpSp>
            <p:nvGrpSpPr>
              <p:cNvPr id="31" name="Group 30">
                <a:extLst>
                  <a:ext uri="{FF2B5EF4-FFF2-40B4-BE49-F238E27FC236}">
                    <a16:creationId xmlns:a16="http://schemas.microsoft.com/office/drawing/2014/main" id="{95C910AB-21C2-EF5E-1173-17C17CBB4B85}"/>
                  </a:ext>
                </a:extLst>
              </p:cNvPr>
              <p:cNvGrpSpPr/>
              <p:nvPr/>
            </p:nvGrpSpPr>
            <p:grpSpPr>
              <a:xfrm rot="15661173">
                <a:off x="4842096" y="5953370"/>
                <a:ext cx="468058" cy="474671"/>
                <a:chOff x="6086270" y="5725510"/>
                <a:chExt cx="468058" cy="474671"/>
              </a:xfrm>
            </p:grpSpPr>
            <p:sp>
              <p:nvSpPr>
                <p:cNvPr id="41" name="Oval 40">
                  <a:extLst>
                    <a:ext uri="{FF2B5EF4-FFF2-40B4-BE49-F238E27FC236}">
                      <a16:creationId xmlns:a16="http://schemas.microsoft.com/office/drawing/2014/main" id="{240E7C29-0647-CDF5-9484-C4F252AE2833}"/>
                    </a:ext>
                  </a:extLst>
                </p:cNvPr>
                <p:cNvSpPr/>
                <p:nvPr/>
              </p:nvSpPr>
              <p:spPr>
                <a:xfrm>
                  <a:off x="6086270" y="5725510"/>
                  <a:ext cx="139148" cy="1292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1205ADE-EF58-2F31-C1F2-88C9FB87F55E}"/>
                    </a:ext>
                  </a:extLst>
                </p:cNvPr>
                <p:cNvSpPr/>
                <p:nvPr/>
              </p:nvSpPr>
              <p:spPr>
                <a:xfrm>
                  <a:off x="6130106" y="5785644"/>
                  <a:ext cx="235226" cy="2236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1C7B8E3-DFFD-ECA8-921F-6EED9C81B67E}"/>
                    </a:ext>
                  </a:extLst>
                </p:cNvPr>
                <p:cNvSpPr/>
                <p:nvPr/>
              </p:nvSpPr>
              <p:spPr>
                <a:xfrm rot="2265067">
                  <a:off x="6193206" y="5895381"/>
                  <a:ext cx="361122"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4" name="Picture 13" descr="A close-up of a bug&#10;&#10;Description automatically generated with medium confidence">
              <a:extLst>
                <a:ext uri="{FF2B5EF4-FFF2-40B4-BE49-F238E27FC236}">
                  <a16:creationId xmlns:a16="http://schemas.microsoft.com/office/drawing/2014/main" id="{7F17BAF2-A686-77EA-932F-9B9BA69982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7688381">
              <a:off x="6379803" y="5847498"/>
              <a:ext cx="676740" cy="1232897"/>
            </a:xfrm>
            <a:prstGeom prst="rect">
              <a:avLst/>
            </a:prstGeom>
          </p:spPr>
        </p:pic>
        <p:pic>
          <p:nvPicPr>
            <p:cNvPr id="16" name="Picture 15">
              <a:extLst>
                <a:ext uri="{FF2B5EF4-FFF2-40B4-BE49-F238E27FC236}">
                  <a16:creationId xmlns:a16="http://schemas.microsoft.com/office/drawing/2014/main" id="{3CFDE92A-4B30-F7A2-A0F9-79306425D2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601993" flipH="1">
              <a:off x="7150581" y="6189110"/>
              <a:ext cx="953906" cy="370597"/>
            </a:xfrm>
            <a:prstGeom prst="rect">
              <a:avLst/>
            </a:prstGeom>
          </p:spPr>
        </p:pic>
        <p:grpSp>
          <p:nvGrpSpPr>
            <p:cNvPr id="19" name="Group 18">
              <a:extLst>
                <a:ext uri="{FF2B5EF4-FFF2-40B4-BE49-F238E27FC236}">
                  <a16:creationId xmlns:a16="http://schemas.microsoft.com/office/drawing/2014/main" id="{630A3926-9811-B57B-1CD5-531B192E7342}"/>
                </a:ext>
              </a:extLst>
            </p:cNvPr>
            <p:cNvGrpSpPr/>
            <p:nvPr/>
          </p:nvGrpSpPr>
          <p:grpSpPr>
            <a:xfrm rot="19342917">
              <a:off x="6284883" y="5778965"/>
              <a:ext cx="391195" cy="379747"/>
              <a:chOff x="-1207351" y="1738015"/>
              <a:chExt cx="437496" cy="505608"/>
            </a:xfrm>
          </p:grpSpPr>
          <p:sp>
            <p:nvSpPr>
              <p:cNvPr id="26" name="Oval 25">
                <a:extLst>
                  <a:ext uri="{FF2B5EF4-FFF2-40B4-BE49-F238E27FC236}">
                    <a16:creationId xmlns:a16="http://schemas.microsoft.com/office/drawing/2014/main" id="{94511FE0-2294-C65E-C492-B2188B2F83B3}"/>
                  </a:ext>
                </a:extLst>
              </p:cNvPr>
              <p:cNvSpPr/>
              <p:nvPr/>
            </p:nvSpPr>
            <p:spPr>
              <a:xfrm rot="15661173">
                <a:off x="-1212320" y="2109444"/>
                <a:ext cx="139148" cy="1292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5AFAEE9-AA40-C30A-C85A-5F7AD5D6BEB4}"/>
                  </a:ext>
                </a:extLst>
              </p:cNvPr>
              <p:cNvSpPr/>
              <p:nvPr/>
            </p:nvSpPr>
            <p:spPr>
              <a:xfrm rot="15661173">
                <a:off x="-1168671" y="1954728"/>
                <a:ext cx="235226" cy="2236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0C39662-E6F6-3028-C28B-F90EB1B746A6}"/>
                  </a:ext>
                </a:extLst>
              </p:cNvPr>
              <p:cNvSpPr/>
              <p:nvPr/>
            </p:nvSpPr>
            <p:spPr>
              <a:xfrm rot="17926240">
                <a:off x="-1102816" y="1766176"/>
                <a:ext cx="361122"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DCB3F78D-1099-7273-318E-6BF2F430746E}"/>
                </a:ext>
              </a:extLst>
            </p:cNvPr>
            <p:cNvGrpSpPr/>
            <p:nvPr/>
          </p:nvGrpSpPr>
          <p:grpSpPr>
            <a:xfrm rot="16200000">
              <a:off x="6955371" y="5755139"/>
              <a:ext cx="391195" cy="379747"/>
              <a:chOff x="-1207351" y="1738015"/>
              <a:chExt cx="437496" cy="505608"/>
            </a:xfrm>
          </p:grpSpPr>
          <p:sp>
            <p:nvSpPr>
              <p:cNvPr id="23" name="Oval 22">
                <a:extLst>
                  <a:ext uri="{FF2B5EF4-FFF2-40B4-BE49-F238E27FC236}">
                    <a16:creationId xmlns:a16="http://schemas.microsoft.com/office/drawing/2014/main" id="{5C0E8848-A1C4-3077-0D5E-3CACC8AC2613}"/>
                  </a:ext>
                </a:extLst>
              </p:cNvPr>
              <p:cNvSpPr/>
              <p:nvPr/>
            </p:nvSpPr>
            <p:spPr>
              <a:xfrm rot="15661173">
                <a:off x="-1212320" y="2109444"/>
                <a:ext cx="139148" cy="1292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D5884C4-23AE-AE45-BDC1-AF453FF364EC}"/>
                  </a:ext>
                </a:extLst>
              </p:cNvPr>
              <p:cNvSpPr/>
              <p:nvPr/>
            </p:nvSpPr>
            <p:spPr>
              <a:xfrm rot="15661173">
                <a:off x="-1168671" y="1954728"/>
                <a:ext cx="235226" cy="2236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C4E4A13A-7FA3-EF1F-4BF5-5FB4E7FAB4C4}"/>
                  </a:ext>
                </a:extLst>
              </p:cNvPr>
              <p:cNvSpPr/>
              <p:nvPr/>
            </p:nvSpPr>
            <p:spPr>
              <a:xfrm rot="17926240">
                <a:off x="-1102816" y="1766176"/>
                <a:ext cx="361122"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Title 1">
            <a:extLst>
              <a:ext uri="{FF2B5EF4-FFF2-40B4-BE49-F238E27FC236}">
                <a16:creationId xmlns:a16="http://schemas.microsoft.com/office/drawing/2014/main" id="{EFF52CFA-2FE7-0996-3F30-3CBA5B49C316}"/>
              </a:ext>
            </a:extLst>
          </p:cNvPr>
          <p:cNvSpPr txBox="1">
            <a:spLocks/>
          </p:cNvSpPr>
          <p:nvPr/>
        </p:nvSpPr>
        <p:spPr>
          <a:xfrm>
            <a:off x="0" y="-190223"/>
            <a:ext cx="12192000"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2300" b="1" dirty="0">
                <a:latin typeface="Arial" panose="020B0604020202020204" pitchFamily="34" charset="0"/>
                <a:cs typeface="Arial" panose="020B0604020202020204" pitchFamily="34" charset="0"/>
              </a:rPr>
              <a:t>3. Significant loss of salt-sensitive genera occurred at downstream mainstem stations.</a:t>
            </a:r>
          </a:p>
        </p:txBody>
      </p:sp>
    </p:spTree>
    <p:extLst>
      <p:ext uri="{BB962C8B-B14F-4D97-AF65-F5344CB8AC3E}">
        <p14:creationId xmlns:p14="http://schemas.microsoft.com/office/powerpoint/2010/main" val="4080931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84E2E-F45B-444C-A27D-2FE9D4125BAC}"/>
              </a:ext>
            </a:extLst>
          </p:cNvPr>
          <p:cNvSpPr>
            <a:spLocks noGrp="1"/>
          </p:cNvSpPr>
          <p:nvPr>
            <p:ph idx="1"/>
          </p:nvPr>
        </p:nvSpPr>
        <p:spPr>
          <a:xfrm>
            <a:off x="430781" y="1424089"/>
            <a:ext cx="5718313" cy="4009821"/>
          </a:xfrm>
        </p:spPr>
        <p:txBody>
          <a:bodyPr>
            <a:normAutofit lnSpcReduction="10000"/>
          </a:bodyPr>
          <a:lstStyle/>
          <a:p>
            <a:pPr marL="457200" indent="-457200">
              <a:spcAft>
                <a:spcPts val="600"/>
              </a:spcAft>
              <a:buFont typeface="Wingdings" panose="05000000000000000000" pitchFamily="2" charset="2"/>
              <a:buChar char="Ø"/>
              <a:defRPr/>
            </a:pPr>
            <a:r>
              <a:rPr lang="en-US" sz="2800" b="1" dirty="0">
                <a:latin typeface="Calibri"/>
              </a:rPr>
              <a:t>Strong </a:t>
            </a:r>
            <a:r>
              <a:rPr lang="en-US" sz="2800" dirty="0">
                <a:latin typeface="Calibri"/>
              </a:rPr>
              <a:t>relationship between </a:t>
            </a:r>
            <a:r>
              <a:rPr lang="en-US" sz="2800" b="1" dirty="0">
                <a:latin typeface="Calibri"/>
              </a:rPr>
              <a:t>road density </a:t>
            </a:r>
            <a:r>
              <a:rPr lang="en-US" sz="2800" dirty="0">
                <a:latin typeface="Calibri"/>
              </a:rPr>
              <a:t>and </a:t>
            </a:r>
            <a:r>
              <a:rPr lang="en-US" sz="2800" b="1" dirty="0">
                <a:latin typeface="Calibri"/>
              </a:rPr>
              <a:t>Na</a:t>
            </a:r>
            <a:r>
              <a:rPr lang="en-US" sz="2800" b="1" baseline="30000" dirty="0">
                <a:latin typeface="Calibri"/>
              </a:rPr>
              <a:t>+</a:t>
            </a:r>
            <a:r>
              <a:rPr lang="en-US" sz="2800" b="1" dirty="0">
                <a:latin typeface="Calibri"/>
              </a:rPr>
              <a:t>, Cl</a:t>
            </a:r>
            <a:r>
              <a:rPr lang="en-US" sz="2800" b="1" baseline="30000" dirty="0">
                <a:latin typeface="Calibri"/>
              </a:rPr>
              <a:t>-</a:t>
            </a:r>
            <a:r>
              <a:rPr lang="en-US" sz="2800" b="1" dirty="0">
                <a:latin typeface="Calibri"/>
              </a:rPr>
              <a:t>, and conductivity</a:t>
            </a:r>
            <a:r>
              <a:rPr lang="en-US" sz="2800" baseline="30000" dirty="0">
                <a:latin typeface="Calibri"/>
              </a:rPr>
              <a:t>1</a:t>
            </a:r>
          </a:p>
          <a:p>
            <a:pPr marL="457200" indent="-457200">
              <a:spcAft>
                <a:spcPts val="600"/>
              </a:spcAft>
              <a:buFont typeface="Wingdings" panose="05000000000000000000" pitchFamily="2" charset="2"/>
              <a:buChar char="Ø"/>
              <a:defRPr/>
            </a:pPr>
            <a:endParaRPr lang="en-US" sz="2800" b="1" dirty="0">
              <a:latin typeface="Calibri"/>
            </a:endParaRPr>
          </a:p>
          <a:p>
            <a:pPr marL="457200" indent="-457200">
              <a:spcAft>
                <a:spcPts val="600"/>
              </a:spcAft>
              <a:buFont typeface="Wingdings" panose="05000000000000000000" pitchFamily="2" charset="2"/>
              <a:buChar char="Ø"/>
              <a:defRPr/>
            </a:pPr>
            <a:r>
              <a:rPr lang="en-US" sz="2800" b="1" dirty="0">
                <a:latin typeface="Calibri"/>
              </a:rPr>
              <a:t>From 2001 to 2021</a:t>
            </a:r>
          </a:p>
          <a:p>
            <a:pPr marL="914400" lvl="1" indent="-457200">
              <a:spcAft>
                <a:spcPts val="600"/>
              </a:spcAft>
              <a:buFont typeface="Wingdings" panose="05000000000000000000" pitchFamily="2" charset="2"/>
              <a:buChar char="Ø"/>
              <a:defRPr/>
            </a:pPr>
            <a:r>
              <a:rPr lang="en-US" sz="2800" dirty="0">
                <a:latin typeface="Calibri"/>
              </a:rPr>
              <a:t>Per year in Baltimore County</a:t>
            </a:r>
            <a:r>
              <a:rPr lang="en-US" sz="2800" baseline="30000" dirty="0">
                <a:latin typeface="Calibri"/>
              </a:rPr>
              <a:t>2</a:t>
            </a:r>
          </a:p>
          <a:p>
            <a:pPr marL="1371600" lvl="2" indent="-457200">
              <a:buFont typeface="Wingdings" panose="05000000000000000000" pitchFamily="2" charset="2"/>
              <a:buChar char="Ø"/>
            </a:pPr>
            <a:r>
              <a:rPr lang="en-US" sz="2800" dirty="0">
                <a:latin typeface="Calibri"/>
              </a:rPr>
              <a:t>More than 8 million dollars</a:t>
            </a:r>
          </a:p>
          <a:p>
            <a:pPr marL="1371600" lvl="2" indent="-457200">
              <a:buFont typeface="Wingdings" panose="05000000000000000000" pitchFamily="2" charset="2"/>
              <a:buChar char="Ø"/>
            </a:pPr>
            <a:r>
              <a:rPr lang="en-US" sz="2800" dirty="0">
                <a:latin typeface="Calibri"/>
              </a:rPr>
              <a:t>Nearly 61,000 tons of salt</a:t>
            </a:r>
            <a:endParaRPr lang="en-US" b="1" dirty="0"/>
          </a:p>
        </p:txBody>
      </p:sp>
      <p:pic>
        <p:nvPicPr>
          <p:cNvPr id="1026" name="Picture 2" descr="Auto experts warn car owners that salt brine used to treat roadways before snowstorms can cause serious damage.">
            <a:extLst>
              <a:ext uri="{FF2B5EF4-FFF2-40B4-BE49-F238E27FC236}">
                <a16:creationId xmlns:a16="http://schemas.microsoft.com/office/drawing/2014/main" id="{D51140EB-40B0-4A2E-BB54-EFE776BD6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344" y="1869897"/>
            <a:ext cx="5379725" cy="30246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73C470-13FC-424C-BD04-EE7E4FB86DBD}"/>
              </a:ext>
            </a:extLst>
          </p:cNvPr>
          <p:cNvSpPr txBox="1"/>
          <p:nvPr/>
        </p:nvSpPr>
        <p:spPr>
          <a:xfrm>
            <a:off x="7210872" y="4972245"/>
            <a:ext cx="420866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Image from https://www.wbaltv.com/article/salt-brine-used-to-treat-roads-can-damage-your-car/7092181</a:t>
            </a:r>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5020D12-2D5C-583F-95B5-2FE8C1D9E30E}"/>
                  </a:ext>
                </a:extLst>
              </p:cNvPr>
              <p:cNvSpPr txBox="1">
                <a:spLocks/>
              </p:cNvSpPr>
              <p:nvPr/>
            </p:nvSpPr>
            <p:spPr>
              <a:xfrm>
                <a:off x="430781" y="-205928"/>
                <a:ext cx="11574288"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Roadways </a:t>
                </a:r>
                <a14:m>
                  <m:oMath xmlns:m="http://schemas.openxmlformats.org/officeDocument/2006/math">
                    <m:r>
                      <a:rPr kumimoji="0" lang="en-US" sz="3600" b="1" i="1" u="none" strike="noStrike" kern="1200" cap="none" spc="0" normalizeH="0" baseline="0" noProof="0" smtClean="0">
                        <a:ln>
                          <a:noFill/>
                        </a:ln>
                        <a:solidFill>
                          <a:sysClr val="windowText" lastClr="000000"/>
                        </a:solidFill>
                        <a:effectLst/>
                        <a:uLnTx/>
                        <a:uFillTx/>
                        <a:latin typeface="Cambria Math" panose="02040503050406030204" pitchFamily="18" charset="0"/>
                        <a:ea typeface="Cambria Math" panose="02040503050406030204" pitchFamily="18" charset="0"/>
                      </a:rPr>
                      <m:t>~</m:t>
                    </m:r>
                  </m:oMath>
                </a14:m>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 De-icing salt application</a:t>
                </a:r>
              </a:p>
            </p:txBody>
          </p:sp>
        </mc:Choice>
        <mc:Fallback xmlns="">
          <p:sp>
            <p:nvSpPr>
              <p:cNvPr id="2" name="Title 1">
                <a:extLst>
                  <a:ext uri="{FF2B5EF4-FFF2-40B4-BE49-F238E27FC236}">
                    <a16:creationId xmlns:a16="http://schemas.microsoft.com/office/drawing/2014/main" id="{75020D12-2D5C-583F-95B5-2FE8C1D9E30E}"/>
                  </a:ext>
                </a:extLst>
              </p:cNvPr>
              <p:cNvSpPr txBox="1">
                <a:spLocks noRot="1" noChangeAspect="1" noMove="1" noResize="1" noEditPoints="1" noAdjustHandles="1" noChangeArrowheads="1" noChangeShapeType="1" noTextEdit="1"/>
              </p:cNvSpPr>
              <p:nvPr/>
            </p:nvSpPr>
            <p:spPr>
              <a:xfrm>
                <a:off x="430781" y="-205928"/>
                <a:ext cx="11574288" cy="1143000"/>
              </a:xfrm>
              <a:prstGeom prst="rect">
                <a:avLst/>
              </a:prstGeom>
              <a:blipFill>
                <a:blip r:embed="rId4"/>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1DE1B47-9503-92CB-E6EE-1C9C3BCE27FE}"/>
              </a:ext>
            </a:extLst>
          </p:cNvPr>
          <p:cNvSpPr txBox="1"/>
          <p:nvPr/>
        </p:nvSpPr>
        <p:spPr>
          <a:xfrm>
            <a:off x="0" y="6581001"/>
            <a:ext cx="7616509" cy="276999"/>
          </a:xfrm>
          <a:prstGeom prst="rect">
            <a:avLst/>
          </a:prstGeom>
          <a:noFill/>
        </p:spPr>
        <p:txBody>
          <a:bodyPr wrap="none" rtlCol="0">
            <a:spAutoFit/>
          </a:bodyPr>
          <a:lstStyle/>
          <a:p>
            <a:pPr defTabSz="609585"/>
            <a:r>
              <a:rPr lang="en-US" sz="1200" b="1" baseline="30000" dirty="0">
                <a:solidFill>
                  <a:prstClr val="black"/>
                </a:solidFill>
                <a:latin typeface="Calibri"/>
              </a:rPr>
              <a:t>1</a:t>
            </a:r>
            <a:r>
              <a:rPr lang="fr-FR" sz="1200" b="1" dirty="0">
                <a:solidFill>
                  <a:prstClr val="black"/>
                </a:solidFill>
                <a:latin typeface="Calibri"/>
              </a:rPr>
              <a:t>A. M. Wallace et al., 2013</a:t>
            </a:r>
            <a:r>
              <a:rPr lang="en-US" sz="1200" b="1" dirty="0">
                <a:solidFill>
                  <a:prstClr val="black"/>
                </a:solidFill>
                <a:latin typeface="Calibri"/>
              </a:rPr>
              <a:t>; </a:t>
            </a:r>
            <a:r>
              <a:rPr lang="en-US" sz="1200" b="1" baseline="30000" dirty="0">
                <a:solidFill>
                  <a:prstClr val="black"/>
                </a:solidFill>
                <a:latin typeface="Calibri"/>
              </a:rPr>
              <a:t>2</a:t>
            </a:r>
            <a:r>
              <a:rPr lang="en-US" sz="1200" b="1" dirty="0">
                <a:solidFill>
                  <a:prstClr val="black"/>
                </a:solidFill>
                <a:latin typeface="Calibri"/>
              </a:rPr>
              <a:t>https://www.baltimorecountymd.gov/departments/public-works/highways/index.html</a:t>
            </a:r>
          </a:p>
        </p:txBody>
      </p:sp>
      <p:sp>
        <p:nvSpPr>
          <p:cNvPr id="6" name="Slide Number Placeholder 5">
            <a:extLst>
              <a:ext uri="{FF2B5EF4-FFF2-40B4-BE49-F238E27FC236}">
                <a16:creationId xmlns:a16="http://schemas.microsoft.com/office/drawing/2014/main" id="{28006E76-A73D-D83B-DB8F-DA2E7E448FA5}"/>
              </a:ext>
            </a:extLst>
          </p:cNvPr>
          <p:cNvSpPr>
            <a:spLocks noGrp="1"/>
          </p:cNvSpPr>
          <p:nvPr>
            <p:ph type="sldNum" sz="quarter" idx="12"/>
          </p:nvPr>
        </p:nvSpPr>
        <p:spPr/>
        <p:txBody>
          <a:bodyPr/>
          <a:lstStyle/>
          <a:p>
            <a:fld id="{7E2D9A14-D75F-4DE3-894F-4460DDFBC7FE}" type="slidenum">
              <a:rPr lang="en-US" smtClean="0"/>
              <a:t>39</a:t>
            </a:fld>
            <a:endParaRPr lang="en-US"/>
          </a:p>
        </p:txBody>
      </p:sp>
    </p:spTree>
    <p:extLst>
      <p:ext uri="{BB962C8B-B14F-4D97-AF65-F5344CB8AC3E}">
        <p14:creationId xmlns:p14="http://schemas.microsoft.com/office/powerpoint/2010/main" val="246785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85E20F9-2586-D61A-33B1-94565CD7AE79}"/>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ysClr val="windowText" lastClr="000000"/>
                </a:solidFill>
                <a:effectLst/>
                <a:uLnTx/>
                <a:uFillTx/>
                <a:latin typeface="Calibri"/>
                <a:ea typeface="+mj-ea"/>
                <a:cs typeface="+mj-cs"/>
              </a:rPr>
              <a:t>Urban areas continue to expand</a:t>
            </a:r>
          </a:p>
        </p:txBody>
      </p:sp>
      <p:sp>
        <p:nvSpPr>
          <p:cNvPr id="7" name="Content Placeholder 2">
            <a:extLst>
              <a:ext uri="{FF2B5EF4-FFF2-40B4-BE49-F238E27FC236}">
                <a16:creationId xmlns:a16="http://schemas.microsoft.com/office/drawing/2014/main" id="{F9B1027C-4E46-50AE-15F9-671BFB2C6F71}"/>
              </a:ext>
            </a:extLst>
          </p:cNvPr>
          <p:cNvSpPr txBox="1">
            <a:spLocks/>
          </p:cNvSpPr>
          <p:nvPr/>
        </p:nvSpPr>
        <p:spPr>
          <a:xfrm>
            <a:off x="597131" y="1025128"/>
            <a:ext cx="5156651" cy="5157011"/>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800"/>
              </a:spcAft>
              <a:buFont typeface="Wingdings" panose="05000000000000000000" pitchFamily="2" charset="2"/>
              <a:buChar char="Ø"/>
            </a:pPr>
            <a:r>
              <a:rPr lang="en-US" sz="2800" b="1" dirty="0"/>
              <a:t>USA</a:t>
            </a:r>
          </a:p>
          <a:p>
            <a:pPr lvl="1">
              <a:spcBef>
                <a:spcPts val="0"/>
              </a:spcBef>
              <a:spcAft>
                <a:spcPts val="800"/>
              </a:spcAft>
              <a:buFont typeface="Wingdings" panose="05000000000000000000" pitchFamily="2" charset="2"/>
              <a:buChar char="Ø"/>
            </a:pPr>
            <a:r>
              <a:rPr lang="en-US" sz="2400" dirty="0"/>
              <a:t>89% of population by 2050</a:t>
            </a:r>
            <a:r>
              <a:rPr lang="en-US" sz="2400" baseline="30000" dirty="0"/>
              <a:t>1</a:t>
            </a:r>
          </a:p>
          <a:p>
            <a:pPr lvl="1">
              <a:spcBef>
                <a:spcPts val="0"/>
              </a:spcBef>
              <a:spcAft>
                <a:spcPts val="800"/>
              </a:spcAft>
              <a:buFont typeface="Wingdings" panose="05000000000000000000" pitchFamily="2" charset="2"/>
              <a:buChar char="Ø"/>
            </a:pPr>
            <a:r>
              <a:rPr lang="en-US" sz="2400" dirty="0"/>
              <a:t>3.6% - 8.6% increase in urban land cover by 2060</a:t>
            </a:r>
            <a:r>
              <a:rPr lang="en-US" sz="2400" baseline="30000" dirty="0"/>
              <a:t>2</a:t>
            </a:r>
          </a:p>
          <a:p>
            <a:pPr>
              <a:spcBef>
                <a:spcPts val="0"/>
              </a:spcBef>
              <a:spcAft>
                <a:spcPts val="800"/>
              </a:spcAft>
              <a:buFont typeface="Wingdings" panose="05000000000000000000" pitchFamily="2" charset="2"/>
              <a:buChar char="Ø"/>
            </a:pPr>
            <a:endParaRPr lang="en-US" sz="2800" b="1" dirty="0"/>
          </a:p>
          <a:p>
            <a:pPr>
              <a:spcBef>
                <a:spcPts val="0"/>
              </a:spcBef>
              <a:spcAft>
                <a:spcPts val="800"/>
              </a:spcAft>
              <a:buFont typeface="Wingdings" panose="05000000000000000000" pitchFamily="2" charset="2"/>
              <a:buChar char="Ø"/>
            </a:pPr>
            <a:r>
              <a:rPr lang="en-US" sz="2800" b="1" dirty="0"/>
              <a:t>Baltimore-DC region</a:t>
            </a:r>
          </a:p>
          <a:p>
            <a:pPr lvl="1">
              <a:spcBef>
                <a:spcPts val="0"/>
              </a:spcBef>
              <a:spcAft>
                <a:spcPts val="800"/>
              </a:spcAft>
              <a:buFont typeface="Wingdings" panose="05000000000000000000" pitchFamily="2" charset="2"/>
              <a:buChar char="Ø"/>
            </a:pPr>
            <a:r>
              <a:rPr lang="en-US" sz="2400" dirty="0"/>
              <a:t>Consistent growth from 1984 to 2010</a:t>
            </a:r>
          </a:p>
          <a:p>
            <a:pPr lvl="1">
              <a:spcBef>
                <a:spcPts val="0"/>
              </a:spcBef>
              <a:spcAft>
                <a:spcPts val="800"/>
              </a:spcAft>
              <a:buFont typeface="Wingdings" panose="05000000000000000000" pitchFamily="2" charset="2"/>
              <a:buChar char="Ø"/>
            </a:pPr>
            <a:r>
              <a:rPr lang="en-US" sz="2400" dirty="0"/>
              <a:t>Approx. 11 km</a:t>
            </a:r>
            <a:r>
              <a:rPr lang="en-US" sz="2400" baseline="30000" dirty="0"/>
              <a:t>2 </a:t>
            </a:r>
            <a:r>
              <a:rPr lang="en-US" sz="2400" dirty="0"/>
              <a:t>of new impervious surfaces per year</a:t>
            </a:r>
            <a:r>
              <a:rPr lang="en-US" sz="2400" baseline="30000" dirty="0"/>
              <a:t>3</a:t>
            </a:r>
          </a:p>
        </p:txBody>
      </p:sp>
      <p:sp>
        <p:nvSpPr>
          <p:cNvPr id="8" name="TextBox 7">
            <a:extLst>
              <a:ext uri="{FF2B5EF4-FFF2-40B4-BE49-F238E27FC236}">
                <a16:creationId xmlns:a16="http://schemas.microsoft.com/office/drawing/2014/main" id="{19200FA9-A6D5-9E8E-340C-9644CB9AEB6E}"/>
              </a:ext>
            </a:extLst>
          </p:cNvPr>
          <p:cNvSpPr txBox="1"/>
          <p:nvPr/>
        </p:nvSpPr>
        <p:spPr>
          <a:xfrm>
            <a:off x="0" y="6581001"/>
            <a:ext cx="4322145" cy="276999"/>
          </a:xfrm>
          <a:prstGeom prst="rect">
            <a:avLst/>
          </a:prstGeom>
          <a:noFill/>
        </p:spPr>
        <p:txBody>
          <a:bodyPr wrap="none" rtlCol="0">
            <a:spAutoFit/>
          </a:bodyPr>
          <a:lstStyle/>
          <a:p>
            <a:pPr defTabSz="609585"/>
            <a:r>
              <a:rPr lang="en-US" sz="1200" b="1" baseline="30000" dirty="0">
                <a:solidFill>
                  <a:prstClr val="black"/>
                </a:solidFill>
                <a:latin typeface="Calibri"/>
              </a:rPr>
              <a:t>1</a:t>
            </a:r>
            <a:r>
              <a:rPr lang="en-US" sz="1200" b="1" dirty="0">
                <a:solidFill>
                  <a:prstClr val="black"/>
                </a:solidFill>
                <a:latin typeface="Calibri"/>
              </a:rPr>
              <a:t>UM CSS, 2021; </a:t>
            </a:r>
            <a:r>
              <a:rPr lang="en-US" sz="1200" b="1" baseline="30000" dirty="0">
                <a:solidFill>
                  <a:prstClr val="black"/>
                </a:solidFill>
                <a:latin typeface="Calibri"/>
              </a:rPr>
              <a:t>2</a:t>
            </a:r>
            <a:r>
              <a:rPr lang="en-US" sz="1200" b="1" dirty="0">
                <a:solidFill>
                  <a:prstClr val="black"/>
                </a:solidFill>
                <a:latin typeface="Calibri"/>
              </a:rPr>
              <a:t>Nowak &amp; Greenfield, 2018; </a:t>
            </a:r>
            <a:r>
              <a:rPr lang="en-US" sz="1200" b="1" baseline="30000" dirty="0">
                <a:solidFill>
                  <a:prstClr val="black"/>
                </a:solidFill>
                <a:latin typeface="Calibri"/>
              </a:rPr>
              <a:t>3</a:t>
            </a:r>
            <a:r>
              <a:rPr lang="en-US" sz="1200" b="1" dirty="0">
                <a:solidFill>
                  <a:prstClr val="black"/>
                </a:solidFill>
                <a:latin typeface="Calibri"/>
              </a:rPr>
              <a:t>Sexton et al., 2013</a:t>
            </a:r>
          </a:p>
        </p:txBody>
      </p:sp>
      <p:pic>
        <p:nvPicPr>
          <p:cNvPr id="10" name="Content Placeholder 9">
            <a:extLst>
              <a:ext uri="{FF2B5EF4-FFF2-40B4-BE49-F238E27FC236}">
                <a16:creationId xmlns:a16="http://schemas.microsoft.com/office/drawing/2014/main" id="{01114690-D8D7-3D0B-4387-D7A009537481}"/>
              </a:ext>
            </a:extLst>
          </p:cNvPr>
          <p:cNvPicPr>
            <a:picLocks noGrp="1" noChangeAspect="1"/>
          </p:cNvPicPr>
          <p:nvPr>
            <p:ph idx="1"/>
          </p:nvPr>
        </p:nvPicPr>
        <p:blipFill>
          <a:blip r:embed="rId3"/>
          <a:stretch>
            <a:fillRect/>
          </a:stretch>
        </p:blipFill>
        <p:spPr>
          <a:xfrm>
            <a:off x="5646198" y="1826393"/>
            <a:ext cx="6380052" cy="4077449"/>
          </a:xfrm>
        </p:spPr>
      </p:pic>
      <p:sp>
        <p:nvSpPr>
          <p:cNvPr id="11" name="TextBox 10">
            <a:extLst>
              <a:ext uri="{FF2B5EF4-FFF2-40B4-BE49-F238E27FC236}">
                <a16:creationId xmlns:a16="http://schemas.microsoft.com/office/drawing/2014/main" id="{D9972E50-0AD7-5E2B-FE42-A1BBD065F1D4}"/>
              </a:ext>
            </a:extLst>
          </p:cNvPr>
          <p:cNvSpPr txBox="1"/>
          <p:nvPr/>
        </p:nvSpPr>
        <p:spPr>
          <a:xfrm>
            <a:off x="7968952" y="5874024"/>
            <a:ext cx="1542796" cy="307777"/>
          </a:xfrm>
          <a:prstGeom prst="rect">
            <a:avLst/>
          </a:prstGeom>
          <a:noFill/>
        </p:spPr>
        <p:txBody>
          <a:bodyPr wrap="square" rtlCol="0">
            <a:spAutoFit/>
          </a:bodyPr>
          <a:lstStyle/>
          <a:p>
            <a:pPr defTabSz="609585"/>
            <a:r>
              <a:rPr lang="en-US" sz="1400" b="1" dirty="0">
                <a:solidFill>
                  <a:prstClr val="black"/>
                </a:solidFill>
                <a:latin typeface="Calibri"/>
              </a:rPr>
              <a:t>Sexton et al., 2013</a:t>
            </a:r>
          </a:p>
        </p:txBody>
      </p:sp>
      <p:sp>
        <p:nvSpPr>
          <p:cNvPr id="3" name="Slide Number Placeholder 2">
            <a:extLst>
              <a:ext uri="{FF2B5EF4-FFF2-40B4-BE49-F238E27FC236}">
                <a16:creationId xmlns:a16="http://schemas.microsoft.com/office/drawing/2014/main" id="{84DDABC8-5525-9DC7-C801-10809EF875D3}"/>
              </a:ext>
            </a:extLst>
          </p:cNvPr>
          <p:cNvSpPr>
            <a:spLocks noGrp="1"/>
          </p:cNvSpPr>
          <p:nvPr>
            <p:ph type="sldNum" sz="quarter" idx="12"/>
          </p:nvPr>
        </p:nvSpPr>
        <p:spPr/>
        <p:txBody>
          <a:bodyPr/>
          <a:lstStyle/>
          <a:p>
            <a:fld id="{C5EF2332-01BF-834F-8236-50238282D533}" type="slidenum">
              <a:rPr lang="en-US" smtClean="0"/>
              <a:t>4</a:t>
            </a:fld>
            <a:endParaRPr lang="en-US"/>
          </a:p>
        </p:txBody>
      </p:sp>
    </p:spTree>
    <p:extLst>
      <p:ext uri="{BB962C8B-B14F-4D97-AF65-F5344CB8AC3E}">
        <p14:creationId xmlns:p14="http://schemas.microsoft.com/office/powerpoint/2010/main" val="288575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36CFB2-401D-9A2A-3AF0-619376AEA150}"/>
              </a:ext>
            </a:extLst>
          </p:cNvPr>
          <p:cNvSpPr txBox="1">
            <a:spLocks/>
          </p:cNvSpPr>
          <p:nvPr/>
        </p:nvSpPr>
        <p:spPr>
          <a:xfrm>
            <a:off x="617712" y="62425"/>
            <a:ext cx="10972800" cy="1143000"/>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Salt application impairs freshwater ecosystems </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2400" i="1" u="none" strike="noStrike" kern="1200" cap="none" spc="0" normalizeH="0" baseline="0" noProof="0" dirty="0">
                <a:ln>
                  <a:noFill/>
                </a:ln>
                <a:solidFill>
                  <a:sysClr val="windowText" lastClr="000000"/>
                </a:solidFill>
                <a:effectLst/>
                <a:uLnTx/>
                <a:uFillTx/>
                <a:latin typeface="Calibri"/>
                <a:ea typeface="+mj-ea"/>
                <a:cs typeface="+mj-cs"/>
              </a:rPr>
              <a:t>Subcategory 5s</a:t>
            </a:r>
          </a:p>
        </p:txBody>
      </p:sp>
      <p:sp>
        <p:nvSpPr>
          <p:cNvPr id="3" name="Slide Number Placeholder 2">
            <a:extLst>
              <a:ext uri="{FF2B5EF4-FFF2-40B4-BE49-F238E27FC236}">
                <a16:creationId xmlns:a16="http://schemas.microsoft.com/office/drawing/2014/main" id="{C62D19E5-FD74-B96F-21D1-5D55FFB9E9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D9A14-D75F-4DE3-894F-4460DDFBC7FE}" type="slidenum">
              <a:rPr kumimoji="0" lang="en-US" sz="18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1"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63322EB-25D9-EB7A-6946-60733C1BA772}"/>
              </a:ext>
            </a:extLst>
          </p:cNvPr>
          <p:cNvPicPr>
            <a:picLocks noChangeAspect="1"/>
          </p:cNvPicPr>
          <p:nvPr/>
        </p:nvPicPr>
        <p:blipFill>
          <a:blip r:embed="rId3"/>
          <a:stretch>
            <a:fillRect/>
          </a:stretch>
        </p:blipFill>
        <p:spPr>
          <a:xfrm>
            <a:off x="916173" y="1259845"/>
            <a:ext cx="10375878" cy="5178609"/>
          </a:xfrm>
          <a:prstGeom prst="rect">
            <a:avLst/>
          </a:prstGeom>
        </p:spPr>
      </p:pic>
      <p:sp>
        <p:nvSpPr>
          <p:cNvPr id="4" name="TextBox 3">
            <a:extLst>
              <a:ext uri="{FF2B5EF4-FFF2-40B4-BE49-F238E27FC236}">
                <a16:creationId xmlns:a16="http://schemas.microsoft.com/office/drawing/2014/main" id="{89DD89C7-95EE-3303-DC22-CF110D0A4825}"/>
              </a:ext>
            </a:extLst>
          </p:cNvPr>
          <p:cNvSpPr txBox="1"/>
          <p:nvPr/>
        </p:nvSpPr>
        <p:spPr>
          <a:xfrm>
            <a:off x="4651405" y="6485557"/>
            <a:ext cx="2889189" cy="276999"/>
          </a:xfrm>
          <a:prstGeom prst="rect">
            <a:avLst/>
          </a:prstGeom>
          <a:noFill/>
        </p:spPr>
        <p:txBody>
          <a:bodyPr wrap="none" rtlCol="0">
            <a:spAutoFit/>
          </a:bodyPr>
          <a:lstStyle/>
          <a:p>
            <a:pPr defTabSz="609585"/>
            <a:r>
              <a:rPr lang="en-US" sz="1200" b="1" dirty="0">
                <a:solidFill>
                  <a:prstClr val="black"/>
                </a:solidFill>
                <a:latin typeface="Calibri"/>
              </a:rPr>
              <a:t>Maryland Department of the Environment</a:t>
            </a:r>
          </a:p>
        </p:txBody>
      </p:sp>
    </p:spTree>
    <p:extLst>
      <p:ext uri="{BB962C8B-B14F-4D97-AF65-F5344CB8AC3E}">
        <p14:creationId xmlns:p14="http://schemas.microsoft.com/office/powerpoint/2010/main" val="636716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36CFB2-401D-9A2A-3AF0-619376AEA150}"/>
              </a:ext>
            </a:extLst>
          </p:cNvPr>
          <p:cNvSpPr txBox="1">
            <a:spLocks/>
          </p:cNvSpPr>
          <p:nvPr/>
        </p:nvSpPr>
        <p:spPr>
          <a:xfrm>
            <a:off x="617712" y="62425"/>
            <a:ext cx="10972800" cy="1143000"/>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Salt problem still needs to be </a:t>
            </a:r>
            <a:r>
              <a:rPr lang="en-US" sz="3600" b="1" dirty="0">
                <a:solidFill>
                  <a:sysClr val="windowText" lastClr="000000"/>
                </a:solidFill>
                <a:latin typeface="Calibri"/>
              </a:rPr>
              <a:t>addressed</a:t>
            </a:r>
            <a:endParaRPr kumimoji="0" lang="en-US" sz="3600" b="1" i="0" u="none" strike="noStrike" kern="1200" cap="none" spc="0" normalizeH="0" baseline="0" noProof="0" dirty="0">
              <a:ln>
                <a:noFill/>
              </a:ln>
              <a:solidFill>
                <a:sysClr val="windowText" lastClr="000000"/>
              </a:solidFill>
              <a:effectLst/>
              <a:uLnTx/>
              <a:uFillTx/>
              <a:latin typeface="Calibri"/>
              <a:ea typeface="+mj-ea"/>
              <a:cs typeface="+mj-cs"/>
            </a:endParaRP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0" normalizeH="0" baseline="0" noProof="0" dirty="0">
                <a:ln>
                  <a:noFill/>
                </a:ln>
                <a:solidFill>
                  <a:sysClr val="windowText" lastClr="000000"/>
                </a:solidFill>
                <a:effectLst/>
                <a:uLnTx/>
                <a:uFillTx/>
                <a:latin typeface="Calibri"/>
                <a:ea typeface="+mj-ea"/>
                <a:cs typeface="+mj-cs"/>
              </a:rPr>
              <a:t>Subcategory 5s</a:t>
            </a:r>
          </a:p>
        </p:txBody>
      </p:sp>
      <p:sp>
        <p:nvSpPr>
          <p:cNvPr id="3" name="Slide Number Placeholder 2">
            <a:extLst>
              <a:ext uri="{FF2B5EF4-FFF2-40B4-BE49-F238E27FC236}">
                <a16:creationId xmlns:a16="http://schemas.microsoft.com/office/drawing/2014/main" id="{C62D19E5-FD74-B96F-21D1-5D55FFB9E9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D9A14-D75F-4DE3-894F-4460DDFBC7FE}" type="slidenum">
              <a:rPr kumimoji="0" lang="en-US" sz="18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1"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9DD89C7-95EE-3303-DC22-CF110D0A4825}"/>
              </a:ext>
            </a:extLst>
          </p:cNvPr>
          <p:cNvSpPr txBox="1"/>
          <p:nvPr/>
        </p:nvSpPr>
        <p:spPr>
          <a:xfrm>
            <a:off x="2077582" y="6003880"/>
            <a:ext cx="1902893"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Monahan and Stover, 2018</a:t>
            </a:r>
          </a:p>
        </p:txBody>
      </p:sp>
      <p:pic>
        <p:nvPicPr>
          <p:cNvPr id="6" name="Picture 5">
            <a:extLst>
              <a:ext uri="{FF2B5EF4-FFF2-40B4-BE49-F238E27FC236}">
                <a16:creationId xmlns:a16="http://schemas.microsoft.com/office/drawing/2014/main" id="{0434F2DC-C17F-85BA-2B4F-A1D295AF0A4A}"/>
              </a:ext>
            </a:extLst>
          </p:cNvPr>
          <p:cNvPicPr>
            <a:picLocks noChangeAspect="1"/>
          </p:cNvPicPr>
          <p:nvPr/>
        </p:nvPicPr>
        <p:blipFill rotWithShape="1">
          <a:blip r:embed="rId3"/>
          <a:srcRect l="6383"/>
          <a:stretch/>
        </p:blipFill>
        <p:spPr>
          <a:xfrm>
            <a:off x="339417" y="1450328"/>
            <a:ext cx="5379224" cy="4447149"/>
          </a:xfrm>
          <a:prstGeom prst="rect">
            <a:avLst/>
          </a:prstGeom>
        </p:spPr>
      </p:pic>
      <p:pic>
        <p:nvPicPr>
          <p:cNvPr id="8" name="Picture 7">
            <a:extLst>
              <a:ext uri="{FF2B5EF4-FFF2-40B4-BE49-F238E27FC236}">
                <a16:creationId xmlns:a16="http://schemas.microsoft.com/office/drawing/2014/main" id="{14A6490F-8A93-8E51-9B96-8CD4F4C9A911}"/>
              </a:ext>
            </a:extLst>
          </p:cNvPr>
          <p:cNvPicPr>
            <a:picLocks noChangeAspect="1"/>
          </p:cNvPicPr>
          <p:nvPr/>
        </p:nvPicPr>
        <p:blipFill rotWithShape="1">
          <a:blip r:embed="rId4"/>
          <a:srcRect l="4003"/>
          <a:stretch/>
        </p:blipFill>
        <p:spPr>
          <a:xfrm>
            <a:off x="5986347" y="1450327"/>
            <a:ext cx="5996934" cy="4447150"/>
          </a:xfrm>
          <a:prstGeom prst="rect">
            <a:avLst/>
          </a:prstGeom>
        </p:spPr>
      </p:pic>
      <p:sp>
        <p:nvSpPr>
          <p:cNvPr id="9" name="TextBox 8">
            <a:extLst>
              <a:ext uri="{FF2B5EF4-FFF2-40B4-BE49-F238E27FC236}">
                <a16:creationId xmlns:a16="http://schemas.microsoft.com/office/drawing/2014/main" id="{EE8D2647-DA3F-AB25-E0AE-46771B87C38F}"/>
              </a:ext>
            </a:extLst>
          </p:cNvPr>
          <p:cNvSpPr txBox="1"/>
          <p:nvPr/>
        </p:nvSpPr>
        <p:spPr>
          <a:xfrm>
            <a:off x="8497353" y="6003879"/>
            <a:ext cx="1192955"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Monahan, 2022</a:t>
            </a:r>
          </a:p>
        </p:txBody>
      </p:sp>
      <p:cxnSp>
        <p:nvCxnSpPr>
          <p:cNvPr id="11" name="Straight Arrow Connector 10">
            <a:extLst>
              <a:ext uri="{FF2B5EF4-FFF2-40B4-BE49-F238E27FC236}">
                <a16:creationId xmlns:a16="http://schemas.microsoft.com/office/drawing/2014/main" id="{DD89B728-FD7E-A1E1-ECCC-7FA7F5972670}"/>
              </a:ext>
            </a:extLst>
          </p:cNvPr>
          <p:cNvCxnSpPr/>
          <p:nvPr/>
        </p:nvCxnSpPr>
        <p:spPr>
          <a:xfrm flipH="1">
            <a:off x="3980475" y="2345635"/>
            <a:ext cx="601464" cy="10833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6EBE731-C32E-B3F4-264F-DB9FD85D0213}"/>
              </a:ext>
            </a:extLst>
          </p:cNvPr>
          <p:cNvCxnSpPr/>
          <p:nvPr/>
        </p:nvCxnSpPr>
        <p:spPr>
          <a:xfrm flipH="1">
            <a:off x="10211083" y="2590537"/>
            <a:ext cx="601464" cy="10833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47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C36CFB2-401D-9A2A-3AF0-619376AEA150}"/>
              </a:ext>
            </a:extLst>
          </p:cNvPr>
          <p:cNvSpPr txBox="1">
            <a:spLocks/>
          </p:cNvSpPr>
          <p:nvPr/>
        </p:nvSpPr>
        <p:spPr>
          <a:xfrm>
            <a:off x="617712" y="62425"/>
            <a:ext cx="10972800" cy="1143000"/>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Salt application leads to changes </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in water </a:t>
            </a:r>
            <a:r>
              <a:rPr kumimoji="0" lang="en-US" sz="3600" b="1" i="0" u="none" strike="noStrike" kern="1200" cap="none" spc="0" normalizeH="0" baseline="0" noProof="0" dirty="0" err="1">
                <a:ln>
                  <a:noFill/>
                </a:ln>
                <a:solidFill>
                  <a:sysClr val="windowText" lastClr="000000"/>
                </a:solidFill>
                <a:effectLst/>
                <a:uLnTx/>
                <a:uFillTx/>
                <a:latin typeface="Calibri"/>
                <a:ea typeface="+mj-ea"/>
                <a:cs typeface="+mj-cs"/>
              </a:rPr>
              <a:t>chemistr</a:t>
            </a:r>
            <a:r>
              <a:rPr lang="en-US" sz="3600" b="1" dirty="0">
                <a:solidFill>
                  <a:sysClr val="windowText" lastClr="000000"/>
                </a:solidFill>
                <a:latin typeface="Calibri"/>
              </a:rPr>
              <a:t>y in urban streams</a:t>
            </a:r>
            <a:endParaRPr kumimoji="0" lang="en-US" sz="3600" b="1" i="0" u="none" strike="noStrike" kern="1200" cap="none" spc="0" normalizeH="0" baseline="0" noProof="0" dirty="0">
              <a:ln>
                <a:noFill/>
              </a:ln>
              <a:solidFill>
                <a:sysClr val="windowText" lastClr="000000"/>
              </a:solidFill>
              <a:effectLst/>
              <a:uLnTx/>
              <a:uFillTx/>
              <a:latin typeface="Calibri"/>
              <a:ea typeface="+mj-ea"/>
              <a:cs typeface="+mj-cs"/>
            </a:endParaRPr>
          </a:p>
        </p:txBody>
      </p:sp>
      <p:grpSp>
        <p:nvGrpSpPr>
          <p:cNvPr id="1038" name="Group 1037">
            <a:extLst>
              <a:ext uri="{FF2B5EF4-FFF2-40B4-BE49-F238E27FC236}">
                <a16:creationId xmlns:a16="http://schemas.microsoft.com/office/drawing/2014/main" id="{F4626C89-F7F2-7298-8D59-71426AD480B4}"/>
              </a:ext>
            </a:extLst>
          </p:cNvPr>
          <p:cNvGrpSpPr/>
          <p:nvPr/>
        </p:nvGrpSpPr>
        <p:grpSpPr>
          <a:xfrm>
            <a:off x="1302222" y="1168657"/>
            <a:ext cx="9587555" cy="5619041"/>
            <a:chOff x="1302222" y="1168657"/>
            <a:chExt cx="9587555" cy="5619041"/>
          </a:xfrm>
        </p:grpSpPr>
        <p:grpSp>
          <p:nvGrpSpPr>
            <p:cNvPr id="1037" name="Group 1036">
              <a:extLst>
                <a:ext uri="{FF2B5EF4-FFF2-40B4-BE49-F238E27FC236}">
                  <a16:creationId xmlns:a16="http://schemas.microsoft.com/office/drawing/2014/main" id="{BD338DEF-AAF4-CF94-CDD3-44360A89068F}"/>
                </a:ext>
              </a:extLst>
            </p:cNvPr>
            <p:cNvGrpSpPr/>
            <p:nvPr/>
          </p:nvGrpSpPr>
          <p:grpSpPr>
            <a:xfrm>
              <a:off x="1302222" y="1168657"/>
              <a:ext cx="9587555" cy="5619041"/>
              <a:chOff x="1302222" y="1168657"/>
              <a:chExt cx="9587555" cy="5619041"/>
            </a:xfrm>
          </p:grpSpPr>
          <p:pic>
            <p:nvPicPr>
              <p:cNvPr id="9249" name="Picture 9248" descr="Icon&#10;&#10;Description automatically generated">
                <a:extLst>
                  <a:ext uri="{FF2B5EF4-FFF2-40B4-BE49-F238E27FC236}">
                    <a16:creationId xmlns:a16="http://schemas.microsoft.com/office/drawing/2014/main" id="{1C9ADE13-12CE-0123-33A5-F3BB8C2DD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4692" flipH="1">
                <a:off x="6166305" y="1825681"/>
                <a:ext cx="1216892" cy="668762"/>
              </a:xfrm>
              <a:prstGeom prst="rect">
                <a:avLst/>
              </a:prstGeom>
            </p:spPr>
          </p:pic>
          <p:pic>
            <p:nvPicPr>
              <p:cNvPr id="9250" name="Picture 9249" descr="Diagram&#10;&#10;Description automatically generated">
                <a:extLst>
                  <a:ext uri="{FF2B5EF4-FFF2-40B4-BE49-F238E27FC236}">
                    <a16:creationId xmlns:a16="http://schemas.microsoft.com/office/drawing/2014/main" id="{185ECCF3-B6D0-5886-974E-1E84F17644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222" y="2277677"/>
                <a:ext cx="9587555" cy="4510021"/>
              </a:xfrm>
              <a:prstGeom prst="rect">
                <a:avLst/>
              </a:prstGeom>
            </p:spPr>
          </p:pic>
          <p:pic>
            <p:nvPicPr>
              <p:cNvPr id="9251" name="Picture 9250" descr="Background pattern&#10;&#10;Description automatically generated with medium confidence">
                <a:extLst>
                  <a:ext uri="{FF2B5EF4-FFF2-40B4-BE49-F238E27FC236}">
                    <a16:creationId xmlns:a16="http://schemas.microsoft.com/office/drawing/2014/main" id="{04C39AFB-DC96-CE6D-9345-A60FD9D592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384" y="1226056"/>
                <a:ext cx="804808" cy="1338944"/>
              </a:xfrm>
              <a:prstGeom prst="rect">
                <a:avLst/>
              </a:prstGeom>
            </p:spPr>
          </p:pic>
          <p:pic>
            <p:nvPicPr>
              <p:cNvPr id="9252" name="Picture 9251" descr="Icon&#10;&#10;Description automatically generated">
                <a:extLst>
                  <a:ext uri="{FF2B5EF4-FFF2-40B4-BE49-F238E27FC236}">
                    <a16:creationId xmlns:a16="http://schemas.microsoft.com/office/drawing/2014/main" id="{C69EE15E-0003-F40E-0914-3A7CF4E5F7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4692" flipH="1">
                <a:off x="3133761" y="1705335"/>
                <a:ext cx="1216892" cy="668762"/>
              </a:xfrm>
              <a:prstGeom prst="rect">
                <a:avLst/>
              </a:prstGeom>
            </p:spPr>
          </p:pic>
          <p:pic>
            <p:nvPicPr>
              <p:cNvPr id="9253" name="Picture 9252" descr="Background pattern&#10;&#10;Description automatically generated with medium confidence">
                <a:extLst>
                  <a:ext uri="{FF2B5EF4-FFF2-40B4-BE49-F238E27FC236}">
                    <a16:creationId xmlns:a16="http://schemas.microsoft.com/office/drawing/2014/main" id="{28C55A0D-D65B-D924-AA89-79B0E62ACD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2713" y="1221785"/>
                <a:ext cx="804808" cy="1338944"/>
              </a:xfrm>
              <a:prstGeom prst="rect">
                <a:avLst/>
              </a:prstGeom>
            </p:spPr>
          </p:pic>
          <p:pic>
            <p:nvPicPr>
              <p:cNvPr id="9254" name="Picture 9253" descr="A picture containing icon&#10;&#10;Description automatically generated">
                <a:extLst>
                  <a:ext uri="{FF2B5EF4-FFF2-40B4-BE49-F238E27FC236}">
                    <a16:creationId xmlns:a16="http://schemas.microsoft.com/office/drawing/2014/main" id="{BC47EF46-C0D3-B706-F63C-D100DA94CF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4610" y="1980400"/>
                <a:ext cx="597020" cy="630108"/>
              </a:xfrm>
              <a:prstGeom prst="rect">
                <a:avLst/>
              </a:prstGeom>
            </p:spPr>
          </p:pic>
          <p:pic>
            <p:nvPicPr>
              <p:cNvPr id="9255" name="Picture 9254" descr="A picture containing metalware, screw&#10;&#10;Description automatically generated">
                <a:extLst>
                  <a:ext uri="{FF2B5EF4-FFF2-40B4-BE49-F238E27FC236}">
                    <a16:creationId xmlns:a16="http://schemas.microsoft.com/office/drawing/2014/main" id="{9BD03E20-E16B-535D-5137-5727F5BB63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903152">
                <a:off x="4374284" y="4217688"/>
                <a:ext cx="981181" cy="792705"/>
              </a:xfrm>
              <a:prstGeom prst="rect">
                <a:avLst/>
              </a:prstGeom>
            </p:spPr>
          </p:pic>
          <p:pic>
            <p:nvPicPr>
              <p:cNvPr id="9256" name="Picture 9255" descr="A picture containing icon&#10;&#10;Description automatically generated">
                <a:extLst>
                  <a:ext uri="{FF2B5EF4-FFF2-40B4-BE49-F238E27FC236}">
                    <a16:creationId xmlns:a16="http://schemas.microsoft.com/office/drawing/2014/main" id="{DD4DCA9B-1139-C748-B80C-01CF2A0E5D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991937" y="4658260"/>
                <a:ext cx="804809" cy="849413"/>
              </a:xfrm>
              <a:prstGeom prst="rect">
                <a:avLst/>
              </a:prstGeom>
            </p:spPr>
          </p:pic>
          <p:pic>
            <p:nvPicPr>
              <p:cNvPr id="9257" name="Picture 9256" descr="Chart&#10;&#10;Description automatically generated with low confidence">
                <a:extLst>
                  <a:ext uri="{FF2B5EF4-FFF2-40B4-BE49-F238E27FC236}">
                    <a16:creationId xmlns:a16="http://schemas.microsoft.com/office/drawing/2014/main" id="{75255BBC-F7DC-335B-58E8-6D96876568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7990" y="3447018"/>
                <a:ext cx="1326248" cy="1896821"/>
              </a:xfrm>
              <a:prstGeom prst="rect">
                <a:avLst/>
              </a:prstGeom>
            </p:spPr>
          </p:pic>
          <p:pic>
            <p:nvPicPr>
              <p:cNvPr id="9258" name="Picture 9257" descr="A picture containing icon&#10;&#10;Description automatically generated">
                <a:extLst>
                  <a:ext uri="{FF2B5EF4-FFF2-40B4-BE49-F238E27FC236}">
                    <a16:creationId xmlns:a16="http://schemas.microsoft.com/office/drawing/2014/main" id="{BE7036DC-8020-A5C1-AEC6-CAF18B9E7D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7569" y="3198016"/>
                <a:ext cx="1697600" cy="1569658"/>
              </a:xfrm>
              <a:prstGeom prst="rect">
                <a:avLst/>
              </a:prstGeom>
            </p:spPr>
          </p:pic>
          <p:pic>
            <p:nvPicPr>
              <p:cNvPr id="9259" name="Picture 9258" descr="A picture containing icon&#10;&#10;Description automatically generated">
                <a:extLst>
                  <a:ext uri="{FF2B5EF4-FFF2-40B4-BE49-F238E27FC236}">
                    <a16:creationId xmlns:a16="http://schemas.microsoft.com/office/drawing/2014/main" id="{4DCF98DC-A6A5-5A2E-9D63-64C97DE427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5510" y="3747858"/>
                <a:ext cx="1697600" cy="1569658"/>
              </a:xfrm>
              <a:prstGeom prst="rect">
                <a:avLst/>
              </a:prstGeom>
            </p:spPr>
          </p:pic>
          <p:pic>
            <p:nvPicPr>
              <p:cNvPr id="9260" name="Picture 9259" descr="Background pattern&#10;&#10;Description automatically generated with medium confidence">
                <a:extLst>
                  <a:ext uri="{FF2B5EF4-FFF2-40B4-BE49-F238E27FC236}">
                    <a16:creationId xmlns:a16="http://schemas.microsoft.com/office/drawing/2014/main" id="{93D01D86-65CD-3439-E8AF-0641E4644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974" y="1232666"/>
                <a:ext cx="804808" cy="1338944"/>
              </a:xfrm>
              <a:prstGeom prst="rect">
                <a:avLst/>
              </a:prstGeom>
            </p:spPr>
          </p:pic>
          <p:pic>
            <p:nvPicPr>
              <p:cNvPr id="9261" name="Picture 9260" descr="A picture containing metalware, screw&#10;&#10;Description automatically generated">
                <a:extLst>
                  <a:ext uri="{FF2B5EF4-FFF2-40B4-BE49-F238E27FC236}">
                    <a16:creationId xmlns:a16="http://schemas.microsoft.com/office/drawing/2014/main" id="{23776055-A31A-B4B8-81EC-A75507351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95261">
                <a:off x="5103164" y="3136312"/>
                <a:ext cx="452587" cy="365650"/>
              </a:xfrm>
              <a:prstGeom prst="rect">
                <a:avLst/>
              </a:prstGeom>
            </p:spPr>
          </p:pic>
          <p:pic>
            <p:nvPicPr>
              <p:cNvPr id="9262" name="Picture 9261" descr="A picture containing icon&#10;&#10;Description automatically generated">
                <a:extLst>
                  <a:ext uri="{FF2B5EF4-FFF2-40B4-BE49-F238E27FC236}">
                    <a16:creationId xmlns:a16="http://schemas.microsoft.com/office/drawing/2014/main" id="{ADCFF15F-708C-A9E1-F5E8-BC256AAB4F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293271" y="3386795"/>
                <a:ext cx="354203" cy="373834"/>
              </a:xfrm>
              <a:prstGeom prst="rect">
                <a:avLst/>
              </a:prstGeom>
            </p:spPr>
          </p:pic>
          <p:pic>
            <p:nvPicPr>
              <p:cNvPr id="9263" name="Picture 9262" descr="A picture containing icon&#10;&#10;Description automatically generated">
                <a:extLst>
                  <a:ext uri="{FF2B5EF4-FFF2-40B4-BE49-F238E27FC236}">
                    <a16:creationId xmlns:a16="http://schemas.microsoft.com/office/drawing/2014/main" id="{F7B00E61-DA30-A7F7-C6FD-701D11491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7154" y="2100746"/>
                <a:ext cx="597020" cy="630108"/>
              </a:xfrm>
              <a:prstGeom prst="rect">
                <a:avLst/>
              </a:prstGeom>
            </p:spPr>
          </p:pic>
          <p:pic>
            <p:nvPicPr>
              <p:cNvPr id="9264" name="Picture 9263" descr="A picture containing metalware, screw&#10;&#10;Description automatically generated">
                <a:extLst>
                  <a:ext uri="{FF2B5EF4-FFF2-40B4-BE49-F238E27FC236}">
                    <a16:creationId xmlns:a16="http://schemas.microsoft.com/office/drawing/2014/main" id="{487EE7F1-09B6-5532-6590-AF3FDD1FF9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940920" y="4408469"/>
                <a:ext cx="846457" cy="683861"/>
              </a:xfrm>
              <a:prstGeom prst="rect">
                <a:avLst/>
              </a:prstGeom>
            </p:spPr>
          </p:pic>
          <p:pic>
            <p:nvPicPr>
              <p:cNvPr id="9265" name="Picture 9264" descr="A picture containing icon&#10;&#10;Description automatically generated">
                <a:extLst>
                  <a:ext uri="{FF2B5EF4-FFF2-40B4-BE49-F238E27FC236}">
                    <a16:creationId xmlns:a16="http://schemas.microsoft.com/office/drawing/2014/main" id="{7F97F601-4F9C-D19D-2A45-F964CEB1A9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41094" y="4915850"/>
                <a:ext cx="656154" cy="692519"/>
              </a:xfrm>
              <a:prstGeom prst="rect">
                <a:avLst/>
              </a:prstGeom>
            </p:spPr>
          </p:pic>
          <p:pic>
            <p:nvPicPr>
              <p:cNvPr id="9266" name="Picture 9265" descr="A picture containing plant&#10;&#10;Description automatically generated">
                <a:extLst>
                  <a:ext uri="{FF2B5EF4-FFF2-40B4-BE49-F238E27FC236}">
                    <a16:creationId xmlns:a16="http://schemas.microsoft.com/office/drawing/2014/main" id="{9BDD9A66-D028-F5FE-869C-818896DF42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13433" y="2303462"/>
                <a:ext cx="832665" cy="1117771"/>
              </a:xfrm>
              <a:prstGeom prst="rect">
                <a:avLst/>
              </a:prstGeom>
            </p:spPr>
          </p:pic>
          <p:pic>
            <p:nvPicPr>
              <p:cNvPr id="9267" name="Picture 9266" descr="A picture containing plant&#10;&#10;Description automatically generated">
                <a:extLst>
                  <a:ext uri="{FF2B5EF4-FFF2-40B4-BE49-F238E27FC236}">
                    <a16:creationId xmlns:a16="http://schemas.microsoft.com/office/drawing/2014/main" id="{D35003BB-EC49-95A4-74F0-ED7F9EC062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10463" y="1764860"/>
                <a:ext cx="832665" cy="1117771"/>
              </a:xfrm>
              <a:prstGeom prst="rect">
                <a:avLst/>
              </a:prstGeom>
            </p:spPr>
          </p:pic>
          <p:pic>
            <p:nvPicPr>
              <p:cNvPr id="9268" name="Picture 9267" descr="A picture containing plant&#10;&#10;Description automatically generated">
                <a:extLst>
                  <a:ext uri="{FF2B5EF4-FFF2-40B4-BE49-F238E27FC236}">
                    <a16:creationId xmlns:a16="http://schemas.microsoft.com/office/drawing/2014/main" id="{A545A9C3-A7F0-7DA4-3033-CA41046315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41073" y="4319173"/>
                <a:ext cx="832665" cy="1117771"/>
              </a:xfrm>
              <a:prstGeom prst="rect">
                <a:avLst/>
              </a:prstGeom>
            </p:spPr>
          </p:pic>
          <p:pic>
            <p:nvPicPr>
              <p:cNvPr id="9269" name="Picture 9268" descr="Icon&#10;&#10;Description automatically generated">
                <a:extLst>
                  <a:ext uri="{FF2B5EF4-FFF2-40B4-BE49-F238E27FC236}">
                    <a16:creationId xmlns:a16="http://schemas.microsoft.com/office/drawing/2014/main" id="{17D2B9A5-20A0-57C3-150F-7F70AD102BB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48481" y="2592349"/>
                <a:ext cx="1018759" cy="427057"/>
              </a:xfrm>
              <a:prstGeom prst="rect">
                <a:avLst/>
              </a:prstGeom>
            </p:spPr>
          </p:pic>
          <p:pic>
            <p:nvPicPr>
              <p:cNvPr id="9270" name="Picture 9269" descr="A picture containing plant&#10;&#10;Description automatically generated">
                <a:extLst>
                  <a:ext uri="{FF2B5EF4-FFF2-40B4-BE49-F238E27FC236}">
                    <a16:creationId xmlns:a16="http://schemas.microsoft.com/office/drawing/2014/main" id="{A22A616D-66DA-5D2B-82E8-CC7F93703C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44528" y="2178774"/>
                <a:ext cx="832665" cy="1117771"/>
              </a:xfrm>
              <a:prstGeom prst="rect">
                <a:avLst/>
              </a:prstGeom>
            </p:spPr>
          </p:pic>
          <p:pic>
            <p:nvPicPr>
              <p:cNvPr id="9271" name="Picture 9270" descr="Icon&#10;&#10;Description automatically generated">
                <a:extLst>
                  <a:ext uri="{FF2B5EF4-FFF2-40B4-BE49-F238E27FC236}">
                    <a16:creationId xmlns:a16="http://schemas.microsoft.com/office/drawing/2014/main" id="{3E9688A2-ABE0-2BA3-DD18-B73152DF47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6776" y="2944838"/>
                <a:ext cx="1473931" cy="617863"/>
              </a:xfrm>
              <a:prstGeom prst="rect">
                <a:avLst/>
              </a:prstGeom>
            </p:spPr>
          </p:pic>
          <p:pic>
            <p:nvPicPr>
              <p:cNvPr id="9272" name="Picture 9271" descr="A picture containing plant&#10;&#10;Description automatically generated">
                <a:extLst>
                  <a:ext uri="{FF2B5EF4-FFF2-40B4-BE49-F238E27FC236}">
                    <a16:creationId xmlns:a16="http://schemas.microsoft.com/office/drawing/2014/main" id="{D590BF5D-5D69-729F-E1D0-52D25477FC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4036" y="2039716"/>
                <a:ext cx="832665" cy="1117771"/>
              </a:xfrm>
              <a:prstGeom prst="rect">
                <a:avLst/>
              </a:prstGeom>
            </p:spPr>
          </p:pic>
          <p:pic>
            <p:nvPicPr>
              <p:cNvPr id="9273" name="Picture 9272" descr="A picture containing plant&#10;&#10;Description automatically generated">
                <a:extLst>
                  <a:ext uri="{FF2B5EF4-FFF2-40B4-BE49-F238E27FC236}">
                    <a16:creationId xmlns:a16="http://schemas.microsoft.com/office/drawing/2014/main" id="{5AB03BD7-C0F4-51DD-DF93-1EBFED409F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0781" y="3074645"/>
                <a:ext cx="832665" cy="1117771"/>
              </a:xfrm>
              <a:prstGeom prst="rect">
                <a:avLst/>
              </a:prstGeom>
            </p:spPr>
          </p:pic>
          <p:pic>
            <p:nvPicPr>
              <p:cNvPr id="9274" name="Picture 9273" descr="A picture containing icon&#10;&#10;Description automatically generated">
                <a:extLst>
                  <a:ext uri="{FF2B5EF4-FFF2-40B4-BE49-F238E27FC236}">
                    <a16:creationId xmlns:a16="http://schemas.microsoft.com/office/drawing/2014/main" id="{1075C095-0CC6-D9AD-FCB6-6B05ABD1923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1468" y="2624284"/>
                <a:ext cx="1697600" cy="1569658"/>
              </a:xfrm>
              <a:prstGeom prst="rect">
                <a:avLst/>
              </a:prstGeom>
            </p:spPr>
          </p:pic>
          <p:pic>
            <p:nvPicPr>
              <p:cNvPr id="9275" name="Picture 9274" descr="Icon&#10;&#10;Description automatically generated">
                <a:extLst>
                  <a:ext uri="{FF2B5EF4-FFF2-40B4-BE49-F238E27FC236}">
                    <a16:creationId xmlns:a16="http://schemas.microsoft.com/office/drawing/2014/main" id="{635C78D0-B50F-614D-A7BD-961553B72E7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8193" y="4898914"/>
                <a:ext cx="1011649" cy="424077"/>
              </a:xfrm>
              <a:prstGeom prst="rect">
                <a:avLst/>
              </a:prstGeom>
            </p:spPr>
          </p:pic>
          <p:pic>
            <p:nvPicPr>
              <p:cNvPr id="9276" name="Picture 9275" descr="Icon&#10;&#10;Description automatically generated">
                <a:extLst>
                  <a:ext uri="{FF2B5EF4-FFF2-40B4-BE49-F238E27FC236}">
                    <a16:creationId xmlns:a16="http://schemas.microsoft.com/office/drawing/2014/main" id="{D714F82B-E552-0988-8B5C-F9126DA7798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74482" y="5035022"/>
                <a:ext cx="828401" cy="347260"/>
              </a:xfrm>
              <a:prstGeom prst="rect">
                <a:avLst/>
              </a:prstGeom>
            </p:spPr>
          </p:pic>
          <p:pic>
            <p:nvPicPr>
              <p:cNvPr id="9277" name="Picture 9276" descr="Icon&#10;&#10;Description automatically generated">
                <a:extLst>
                  <a:ext uri="{FF2B5EF4-FFF2-40B4-BE49-F238E27FC236}">
                    <a16:creationId xmlns:a16="http://schemas.microsoft.com/office/drawing/2014/main" id="{F87C5456-C3B1-C18C-8068-4A10A54899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11752" y="2654264"/>
                <a:ext cx="891792" cy="373834"/>
              </a:xfrm>
              <a:prstGeom prst="rect">
                <a:avLst/>
              </a:prstGeom>
            </p:spPr>
          </p:pic>
          <p:pic>
            <p:nvPicPr>
              <p:cNvPr id="9278" name="Picture 9277" descr="Icon&#10;&#10;Description automatically generated">
                <a:extLst>
                  <a:ext uri="{FF2B5EF4-FFF2-40B4-BE49-F238E27FC236}">
                    <a16:creationId xmlns:a16="http://schemas.microsoft.com/office/drawing/2014/main" id="{D006ED78-1DD9-D96D-AD7B-516F1F602B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89041" y="2717023"/>
                <a:ext cx="891792" cy="373834"/>
              </a:xfrm>
              <a:prstGeom prst="rect">
                <a:avLst/>
              </a:prstGeom>
            </p:spPr>
          </p:pic>
          <p:pic>
            <p:nvPicPr>
              <p:cNvPr id="9279" name="Picture 9278" descr="Icon&#10;&#10;Description automatically generated">
                <a:extLst>
                  <a:ext uri="{FF2B5EF4-FFF2-40B4-BE49-F238E27FC236}">
                    <a16:creationId xmlns:a16="http://schemas.microsoft.com/office/drawing/2014/main" id="{207258F0-BBA7-EBAE-BBAD-E1F214BFB0B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59694" y="5167936"/>
                <a:ext cx="891792" cy="373834"/>
              </a:xfrm>
              <a:prstGeom prst="rect">
                <a:avLst/>
              </a:prstGeom>
            </p:spPr>
          </p:pic>
          <p:pic>
            <p:nvPicPr>
              <p:cNvPr id="1024" name="Picture 1023" descr="Icon&#10;&#10;Description automatically generated">
                <a:extLst>
                  <a:ext uri="{FF2B5EF4-FFF2-40B4-BE49-F238E27FC236}">
                    <a16:creationId xmlns:a16="http://schemas.microsoft.com/office/drawing/2014/main" id="{1FEA71B6-7DF7-595D-E2A3-095964EB57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0321" y="5065568"/>
                <a:ext cx="891792" cy="373834"/>
              </a:xfrm>
              <a:prstGeom prst="rect">
                <a:avLst/>
              </a:prstGeom>
            </p:spPr>
          </p:pic>
          <p:pic>
            <p:nvPicPr>
              <p:cNvPr id="1025" name="Picture 1024" descr="Icon&#10;&#10;Description automatically generated">
                <a:extLst>
                  <a:ext uri="{FF2B5EF4-FFF2-40B4-BE49-F238E27FC236}">
                    <a16:creationId xmlns:a16="http://schemas.microsoft.com/office/drawing/2014/main" id="{F6C2C9DA-48EB-B6FD-403E-660476EEF7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14576" y="3802685"/>
                <a:ext cx="891792" cy="373834"/>
              </a:xfrm>
              <a:prstGeom prst="rect">
                <a:avLst/>
              </a:prstGeom>
            </p:spPr>
          </p:pic>
          <p:pic>
            <p:nvPicPr>
              <p:cNvPr id="1027" name="Picture 1026" descr="Icon&#10;&#10;Description automatically generated">
                <a:extLst>
                  <a:ext uri="{FF2B5EF4-FFF2-40B4-BE49-F238E27FC236}">
                    <a16:creationId xmlns:a16="http://schemas.microsoft.com/office/drawing/2014/main" id="{1015A074-875C-9B0C-295E-B5DFAA3B97D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06692" y="2529323"/>
                <a:ext cx="891792" cy="373834"/>
              </a:xfrm>
              <a:prstGeom prst="rect">
                <a:avLst/>
              </a:prstGeom>
            </p:spPr>
          </p:pic>
          <p:pic>
            <p:nvPicPr>
              <p:cNvPr id="1029" name="Picture 1028" descr="A picture containing text&#10;&#10;Description automatically generated">
                <a:extLst>
                  <a:ext uri="{FF2B5EF4-FFF2-40B4-BE49-F238E27FC236}">
                    <a16:creationId xmlns:a16="http://schemas.microsoft.com/office/drawing/2014/main" id="{4C4FD2AF-CA53-763C-8E69-196D48E1E82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255945">
                <a:off x="9585418" y="5023073"/>
                <a:ext cx="1028379" cy="294116"/>
              </a:xfrm>
              <a:prstGeom prst="rect">
                <a:avLst/>
              </a:prstGeom>
            </p:spPr>
          </p:pic>
          <p:pic>
            <p:nvPicPr>
              <p:cNvPr id="1030" name="Picture 1029" descr="A picture containing text&#10;&#10;Description automatically generated">
                <a:extLst>
                  <a:ext uri="{FF2B5EF4-FFF2-40B4-BE49-F238E27FC236}">
                    <a16:creationId xmlns:a16="http://schemas.microsoft.com/office/drawing/2014/main" id="{7DBCF2B1-25D2-5E8E-2510-835BBFED1A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9453207">
                <a:off x="2837291" y="3155816"/>
                <a:ext cx="1049049" cy="300028"/>
              </a:xfrm>
              <a:prstGeom prst="rect">
                <a:avLst/>
              </a:prstGeom>
            </p:spPr>
          </p:pic>
          <p:pic>
            <p:nvPicPr>
              <p:cNvPr id="1031" name="Picture 1030" descr="A picture containing text&#10;&#10;Description automatically generated">
                <a:extLst>
                  <a:ext uri="{FF2B5EF4-FFF2-40B4-BE49-F238E27FC236}">
                    <a16:creationId xmlns:a16="http://schemas.microsoft.com/office/drawing/2014/main" id="{43EFF39C-6404-2795-5289-8747C309A6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12078" y="2565390"/>
                <a:ext cx="1203087" cy="344083"/>
              </a:xfrm>
              <a:prstGeom prst="rect">
                <a:avLst/>
              </a:prstGeom>
            </p:spPr>
          </p:pic>
          <p:pic>
            <p:nvPicPr>
              <p:cNvPr id="1032" name="Picture 1031" descr="Background pattern&#10;&#10;Description automatically generated with medium confidence">
                <a:extLst>
                  <a:ext uri="{FF2B5EF4-FFF2-40B4-BE49-F238E27FC236}">
                    <a16:creationId xmlns:a16="http://schemas.microsoft.com/office/drawing/2014/main" id="{5549A9E0-92AB-D72D-FC1E-37EDCE9A30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2405" y="1168657"/>
                <a:ext cx="804808" cy="1338944"/>
              </a:xfrm>
              <a:prstGeom prst="rect">
                <a:avLst/>
              </a:prstGeom>
            </p:spPr>
          </p:pic>
          <p:pic>
            <p:nvPicPr>
              <p:cNvPr id="1033" name="Picture 1032" descr="A picture containing plant&#10;&#10;Description automatically generated">
                <a:extLst>
                  <a:ext uri="{FF2B5EF4-FFF2-40B4-BE49-F238E27FC236}">
                    <a16:creationId xmlns:a16="http://schemas.microsoft.com/office/drawing/2014/main" id="{34EB9D57-F647-4F42-082A-A083FF19A4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4131" y="3311665"/>
                <a:ext cx="832665" cy="1117771"/>
              </a:xfrm>
              <a:prstGeom prst="rect">
                <a:avLst/>
              </a:prstGeom>
            </p:spPr>
          </p:pic>
        </p:grpSp>
        <p:pic>
          <p:nvPicPr>
            <p:cNvPr id="1028" name="Picture 4" descr="Straight Road PNG, Vector, PSD, and Clipart With Transparent Background for  Free Download | Pngtree">
              <a:extLst>
                <a:ext uri="{FF2B5EF4-FFF2-40B4-BE49-F238E27FC236}">
                  <a16:creationId xmlns:a16="http://schemas.microsoft.com/office/drawing/2014/main" id="{D455B593-2D1D-6350-B7A6-BD0D637FE06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6495992" y="3704173"/>
              <a:ext cx="1954572" cy="130304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4" descr="Straight Road PNG, Vector, PSD, and Clipart With Transparent Background for  Free Download | Pngtree">
              <a:extLst>
                <a:ext uri="{FF2B5EF4-FFF2-40B4-BE49-F238E27FC236}">
                  <a16:creationId xmlns:a16="http://schemas.microsoft.com/office/drawing/2014/main" id="{BBA5B03E-DB2B-A5E3-96D4-B6B00B15232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6861794" y="4710614"/>
              <a:ext cx="1509817" cy="100654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4" descr="Straight Road PNG, Vector, PSD, and Clipart With Transparent Background for  Free Download | Pngtree">
              <a:extLst>
                <a:ext uri="{FF2B5EF4-FFF2-40B4-BE49-F238E27FC236}">
                  <a16:creationId xmlns:a16="http://schemas.microsoft.com/office/drawing/2014/main" id="{6ADC7620-E133-007E-EA64-99F29805162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7029344" y="2797422"/>
              <a:ext cx="937319" cy="6248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4" descr="Straight Road PNG, Vector, PSD, and Clipart With Transparent Background for  Free Download | Pngtree">
              <a:extLst>
                <a:ext uri="{FF2B5EF4-FFF2-40B4-BE49-F238E27FC236}">
                  <a16:creationId xmlns:a16="http://schemas.microsoft.com/office/drawing/2014/main" id="{DD019323-C644-C6CD-8451-73137C29602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3071983" y="4488440"/>
              <a:ext cx="1272182" cy="84812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C62D19E5-FD74-B96F-21D1-5D55FFB9E92A}"/>
              </a:ext>
            </a:extLst>
          </p:cNvPr>
          <p:cNvSpPr>
            <a:spLocks noGrp="1"/>
          </p:cNvSpPr>
          <p:nvPr>
            <p:ph type="sldNum" sz="quarter" idx="12"/>
          </p:nvPr>
        </p:nvSpPr>
        <p:spPr/>
        <p:txBody>
          <a:bodyPr/>
          <a:lstStyle/>
          <a:p>
            <a:fld id="{7E2D9A14-D75F-4DE3-894F-4460DDFBC7FE}" type="slidenum">
              <a:rPr lang="en-US" smtClean="0"/>
              <a:t>42</a:t>
            </a:fld>
            <a:endParaRPr lang="en-US"/>
          </a:p>
        </p:txBody>
      </p:sp>
    </p:spTree>
    <p:extLst>
      <p:ext uri="{BB962C8B-B14F-4D97-AF65-F5344CB8AC3E}">
        <p14:creationId xmlns:p14="http://schemas.microsoft.com/office/powerpoint/2010/main" val="2070311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5AAD14B-40E9-D05B-B5D3-DEE2B0CA00EE}"/>
              </a:ext>
            </a:extLst>
          </p:cNvPr>
          <p:cNvSpPr txBox="1">
            <a:spLocks/>
          </p:cNvSpPr>
          <p:nvPr/>
        </p:nvSpPr>
        <p:spPr>
          <a:xfrm>
            <a:off x="617712" y="62425"/>
            <a:ext cx="10972800" cy="1143000"/>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Salt application leads to changes </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in water </a:t>
            </a:r>
            <a:r>
              <a:rPr kumimoji="0" lang="en-US" sz="3600" b="1" i="0" u="none" strike="noStrike" kern="1200" cap="none" spc="0" normalizeH="0" baseline="0" noProof="0" dirty="0" err="1">
                <a:ln>
                  <a:noFill/>
                </a:ln>
                <a:solidFill>
                  <a:sysClr val="windowText" lastClr="000000"/>
                </a:solidFill>
                <a:effectLst/>
                <a:uLnTx/>
                <a:uFillTx/>
                <a:latin typeface="Calibri"/>
                <a:ea typeface="+mj-ea"/>
                <a:cs typeface="+mj-cs"/>
              </a:rPr>
              <a:t>chemistr</a:t>
            </a:r>
            <a:r>
              <a:rPr lang="en-US" sz="3600" b="1" dirty="0">
                <a:solidFill>
                  <a:sysClr val="windowText" lastClr="000000"/>
                </a:solidFill>
                <a:latin typeface="Calibri"/>
              </a:rPr>
              <a:t>y in urban streams</a:t>
            </a:r>
            <a:endParaRPr kumimoji="0" lang="en-US" sz="3600" b="1" i="0" u="none" strike="noStrike" kern="1200" cap="none" spc="0" normalizeH="0" baseline="0" noProof="0" dirty="0">
              <a:ln>
                <a:noFill/>
              </a:ln>
              <a:solidFill>
                <a:sysClr val="windowText" lastClr="000000"/>
              </a:solidFill>
              <a:effectLst/>
              <a:uLnTx/>
              <a:uFillTx/>
              <a:latin typeface="Calibri"/>
              <a:ea typeface="+mj-ea"/>
              <a:cs typeface="+mj-cs"/>
            </a:endParaRPr>
          </a:p>
        </p:txBody>
      </p:sp>
      <p:sp>
        <p:nvSpPr>
          <p:cNvPr id="20" name="Content Placeholder 2">
            <a:extLst>
              <a:ext uri="{FF2B5EF4-FFF2-40B4-BE49-F238E27FC236}">
                <a16:creationId xmlns:a16="http://schemas.microsoft.com/office/drawing/2014/main" id="{08DA4171-610A-5E97-A195-5C6F0CE599C0}"/>
              </a:ext>
            </a:extLst>
          </p:cNvPr>
          <p:cNvSpPr>
            <a:spLocks noGrp="1"/>
          </p:cNvSpPr>
          <p:nvPr>
            <p:ph idx="1"/>
          </p:nvPr>
        </p:nvSpPr>
        <p:spPr>
          <a:xfrm>
            <a:off x="426350" y="1666711"/>
            <a:ext cx="7952337" cy="2882265"/>
          </a:xfrm>
        </p:spPr>
        <p:txBody>
          <a:bodyPr>
            <a:normAutofit fontScale="92500" lnSpcReduction="20000"/>
          </a:bodyPr>
          <a:lstStyle/>
          <a:p>
            <a:pPr marL="457200" indent="-457200">
              <a:spcAft>
                <a:spcPts val="600"/>
              </a:spcAft>
              <a:buFont typeface="Wingdings" panose="05000000000000000000" pitchFamily="2" charset="2"/>
              <a:buChar char="Ø"/>
              <a:defRPr/>
            </a:pPr>
            <a:r>
              <a:rPr kumimoji="0" lang="en-US" sz="2800" i="0" u="none" strike="noStrike" kern="1200" cap="none" spc="0" normalizeH="0" baseline="0" noProof="0" dirty="0">
                <a:ln>
                  <a:noFill/>
                </a:ln>
                <a:solidFill>
                  <a:sysClr val="windowText" lastClr="000000"/>
                </a:solidFill>
                <a:effectLst/>
                <a:uLnTx/>
                <a:uFillTx/>
                <a:latin typeface="Calibri"/>
                <a:ea typeface="+mj-ea"/>
                <a:cs typeface="+mj-cs"/>
              </a:rPr>
              <a:t>Elevated concentrations of ions and specific conductance (SC)</a:t>
            </a:r>
          </a:p>
          <a:p>
            <a:pPr marL="914400" lvl="1" indent="-457200">
              <a:spcAft>
                <a:spcPts val="600"/>
              </a:spcAft>
              <a:buFont typeface="Wingdings" panose="05000000000000000000" pitchFamily="2" charset="2"/>
              <a:buChar char="Ø"/>
              <a:defRPr/>
            </a:pPr>
            <a:r>
              <a:rPr lang="en-US" dirty="0">
                <a:solidFill>
                  <a:sysClr val="windowText" lastClr="000000"/>
                </a:solidFill>
                <a:latin typeface="Calibri"/>
                <a:ea typeface="+mj-ea"/>
                <a:cs typeface="+mj-cs"/>
              </a:rPr>
              <a:t>In </a:t>
            </a:r>
            <a:r>
              <a:rPr kumimoji="0" lang="en-US" sz="2400" i="0" u="none" strike="noStrike" kern="1200" cap="none" spc="0" normalizeH="0" baseline="0" noProof="0" dirty="0">
                <a:ln>
                  <a:noFill/>
                </a:ln>
                <a:solidFill>
                  <a:sysClr val="windowText" lastClr="000000"/>
                </a:solidFill>
                <a:effectLst/>
                <a:uLnTx/>
                <a:uFillTx/>
                <a:latin typeface="Calibri"/>
                <a:ea typeface="+mj-ea"/>
                <a:cs typeface="+mj-cs"/>
              </a:rPr>
              <a:t>urban streams in the Maryland Piedmont</a:t>
            </a:r>
            <a:r>
              <a:rPr lang="en-US" baseline="30000" dirty="0">
                <a:solidFill>
                  <a:sysClr val="windowText" lastClr="000000"/>
                </a:solidFill>
                <a:latin typeface="Calibri"/>
                <a:ea typeface="+mj-ea"/>
                <a:cs typeface="+mj-cs"/>
              </a:rPr>
              <a:t>1</a:t>
            </a:r>
            <a:endParaRPr kumimoji="0" lang="en-US" i="0" u="none" strike="noStrike" kern="1200" cap="none" spc="0" normalizeH="0" noProof="0" dirty="0">
              <a:ln>
                <a:noFill/>
              </a:ln>
              <a:solidFill>
                <a:sysClr val="windowText" lastClr="000000"/>
              </a:solidFill>
              <a:effectLst/>
              <a:uLnTx/>
              <a:uFillTx/>
              <a:latin typeface="Calibri"/>
              <a:ea typeface="+mj-ea"/>
              <a:cs typeface="+mj-cs"/>
            </a:endParaRPr>
          </a:p>
          <a:p>
            <a:pPr marL="914400" lvl="1" indent="-457200">
              <a:spcAft>
                <a:spcPts val="600"/>
              </a:spcAft>
              <a:buFont typeface="Wingdings" panose="05000000000000000000" pitchFamily="2" charset="2"/>
              <a:buChar char="Ø"/>
              <a:defRPr/>
            </a:pPr>
            <a:r>
              <a:rPr lang="en-US" dirty="0">
                <a:latin typeface="Calibri"/>
              </a:rPr>
              <a:t>In suburban and urban streams in the Baltimore Metropolitan Area</a:t>
            </a:r>
            <a:r>
              <a:rPr lang="en-US" baseline="30000" dirty="0">
                <a:latin typeface="Calibri"/>
              </a:rPr>
              <a:t>2</a:t>
            </a:r>
          </a:p>
          <a:p>
            <a:pPr marL="1371600" lvl="2" indent="-457200">
              <a:spcAft>
                <a:spcPts val="600"/>
              </a:spcAft>
              <a:buFont typeface="Wingdings" panose="05000000000000000000" pitchFamily="2" charset="2"/>
              <a:buChar char="Ø"/>
              <a:defRPr/>
            </a:pPr>
            <a:r>
              <a:rPr lang="en-US" dirty="0">
                <a:latin typeface="Calibri"/>
              </a:rPr>
              <a:t>Cl</a:t>
            </a:r>
            <a:r>
              <a:rPr lang="en-US" baseline="30000" dirty="0">
                <a:latin typeface="Calibri"/>
              </a:rPr>
              <a:t>-</a:t>
            </a:r>
            <a:r>
              <a:rPr lang="en-US" dirty="0">
                <a:latin typeface="Calibri"/>
              </a:rPr>
              <a:t> peaked at 5 g/L </a:t>
            </a:r>
          </a:p>
          <a:p>
            <a:pPr marL="1371600" lvl="2" indent="-457200">
              <a:spcAft>
                <a:spcPts val="600"/>
              </a:spcAft>
              <a:buFont typeface="Wingdings" panose="05000000000000000000" pitchFamily="2" charset="2"/>
              <a:buChar char="Ø"/>
              <a:defRPr/>
            </a:pPr>
            <a:r>
              <a:rPr lang="en-US" dirty="0">
                <a:latin typeface="Calibri"/>
              </a:rPr>
              <a:t>Remained elevated throughout the year</a:t>
            </a:r>
          </a:p>
        </p:txBody>
      </p:sp>
      <p:grpSp>
        <p:nvGrpSpPr>
          <p:cNvPr id="54" name="Group 53">
            <a:extLst>
              <a:ext uri="{FF2B5EF4-FFF2-40B4-BE49-F238E27FC236}">
                <a16:creationId xmlns:a16="http://schemas.microsoft.com/office/drawing/2014/main" id="{D9B576A7-9DE3-5388-AA6E-4549736135B8}"/>
              </a:ext>
            </a:extLst>
          </p:cNvPr>
          <p:cNvGrpSpPr/>
          <p:nvPr/>
        </p:nvGrpSpPr>
        <p:grpSpPr>
          <a:xfrm>
            <a:off x="8501039" y="1125509"/>
            <a:ext cx="3356237" cy="5629404"/>
            <a:chOff x="5016940" y="1143136"/>
            <a:chExt cx="3356237" cy="5629404"/>
          </a:xfrm>
        </p:grpSpPr>
        <p:pic>
          <p:nvPicPr>
            <p:cNvPr id="36" name="Picture 35">
              <a:extLst>
                <a:ext uri="{FF2B5EF4-FFF2-40B4-BE49-F238E27FC236}">
                  <a16:creationId xmlns:a16="http://schemas.microsoft.com/office/drawing/2014/main" id="{CA868E2D-1777-63A6-08E4-A46F1A37E13A}"/>
                </a:ext>
              </a:extLst>
            </p:cNvPr>
            <p:cNvPicPr>
              <a:picLocks noChangeAspect="1"/>
            </p:cNvPicPr>
            <p:nvPr/>
          </p:nvPicPr>
          <p:blipFill>
            <a:blip r:embed="rId3"/>
            <a:stretch>
              <a:fillRect/>
            </a:stretch>
          </p:blipFill>
          <p:spPr>
            <a:xfrm>
              <a:off x="5021114" y="1143136"/>
              <a:ext cx="3352063" cy="2690714"/>
            </a:xfrm>
            <a:prstGeom prst="rect">
              <a:avLst/>
            </a:prstGeom>
          </p:spPr>
        </p:pic>
        <p:pic>
          <p:nvPicPr>
            <p:cNvPr id="42" name="Picture 41">
              <a:extLst>
                <a:ext uri="{FF2B5EF4-FFF2-40B4-BE49-F238E27FC236}">
                  <a16:creationId xmlns:a16="http://schemas.microsoft.com/office/drawing/2014/main" id="{2CCB6E8F-A0ED-3A2C-8F17-E0F084C1B91E}"/>
                </a:ext>
              </a:extLst>
            </p:cNvPr>
            <p:cNvPicPr>
              <a:picLocks noChangeAspect="1"/>
            </p:cNvPicPr>
            <p:nvPr/>
          </p:nvPicPr>
          <p:blipFill>
            <a:blip r:embed="rId4"/>
            <a:stretch>
              <a:fillRect/>
            </a:stretch>
          </p:blipFill>
          <p:spPr>
            <a:xfrm>
              <a:off x="5016940" y="3809708"/>
              <a:ext cx="3356237" cy="2962832"/>
            </a:xfrm>
            <a:prstGeom prst="rect">
              <a:avLst/>
            </a:prstGeom>
          </p:spPr>
        </p:pic>
      </p:grpSp>
      <p:sp>
        <p:nvSpPr>
          <p:cNvPr id="57" name="TextBox 56">
            <a:extLst>
              <a:ext uri="{FF2B5EF4-FFF2-40B4-BE49-F238E27FC236}">
                <a16:creationId xmlns:a16="http://schemas.microsoft.com/office/drawing/2014/main" id="{6FAC3C41-1575-49DB-DBB5-F626A336B7C9}"/>
              </a:ext>
            </a:extLst>
          </p:cNvPr>
          <p:cNvSpPr txBox="1"/>
          <p:nvPr/>
        </p:nvSpPr>
        <p:spPr>
          <a:xfrm>
            <a:off x="0" y="6581001"/>
            <a:ext cx="2811091" cy="276999"/>
          </a:xfrm>
          <a:prstGeom prst="rect">
            <a:avLst/>
          </a:prstGeom>
          <a:noFill/>
        </p:spPr>
        <p:txBody>
          <a:bodyPr wrap="none" rtlCol="0">
            <a:spAutoFit/>
          </a:bodyPr>
          <a:lstStyle/>
          <a:p>
            <a:pPr defTabSz="609585"/>
            <a:r>
              <a:rPr lang="en-US" sz="1200" b="1" baseline="30000" dirty="0">
                <a:solidFill>
                  <a:prstClr val="black"/>
                </a:solidFill>
                <a:latin typeface="Calibri"/>
              </a:rPr>
              <a:t>1</a:t>
            </a:r>
            <a:r>
              <a:rPr lang="fr-FR" sz="1200" b="1" dirty="0">
                <a:solidFill>
                  <a:prstClr val="black"/>
                </a:solidFill>
                <a:latin typeface="Calibri"/>
              </a:rPr>
              <a:t>Moore et al., 2017; </a:t>
            </a:r>
            <a:r>
              <a:rPr lang="fr-FR" sz="1200" b="1" baseline="30000" dirty="0">
                <a:solidFill>
                  <a:prstClr val="black"/>
                </a:solidFill>
                <a:latin typeface="Calibri"/>
              </a:rPr>
              <a:t>2</a:t>
            </a:r>
            <a:r>
              <a:rPr lang="fr-FR" sz="1200" b="1" dirty="0">
                <a:solidFill>
                  <a:prstClr val="black"/>
                </a:solidFill>
                <a:latin typeface="Calibri"/>
              </a:rPr>
              <a:t>Kaushal et al., 2005</a:t>
            </a:r>
            <a:endParaRPr lang="en-US" sz="1200" b="1" dirty="0">
              <a:solidFill>
                <a:prstClr val="black"/>
              </a:solidFill>
              <a:latin typeface="Calibri"/>
            </a:endParaRPr>
          </a:p>
        </p:txBody>
      </p:sp>
      <p:grpSp>
        <p:nvGrpSpPr>
          <p:cNvPr id="9328" name="Group 9327">
            <a:extLst>
              <a:ext uri="{FF2B5EF4-FFF2-40B4-BE49-F238E27FC236}">
                <a16:creationId xmlns:a16="http://schemas.microsoft.com/office/drawing/2014/main" id="{8B542359-FC3B-746E-CCAE-06EBF1097B34}"/>
              </a:ext>
            </a:extLst>
          </p:cNvPr>
          <p:cNvGrpSpPr/>
          <p:nvPr/>
        </p:nvGrpSpPr>
        <p:grpSpPr>
          <a:xfrm>
            <a:off x="3230414" y="4343400"/>
            <a:ext cx="4194116" cy="2426736"/>
            <a:chOff x="1302222" y="1168657"/>
            <a:chExt cx="9587555" cy="5619041"/>
          </a:xfrm>
        </p:grpSpPr>
        <p:grpSp>
          <p:nvGrpSpPr>
            <p:cNvPr id="9329" name="Group 9328">
              <a:extLst>
                <a:ext uri="{FF2B5EF4-FFF2-40B4-BE49-F238E27FC236}">
                  <a16:creationId xmlns:a16="http://schemas.microsoft.com/office/drawing/2014/main" id="{7996DE32-A4E2-32F7-6E97-A4C86355549F}"/>
                </a:ext>
              </a:extLst>
            </p:cNvPr>
            <p:cNvGrpSpPr/>
            <p:nvPr/>
          </p:nvGrpSpPr>
          <p:grpSpPr>
            <a:xfrm>
              <a:off x="1302222" y="1168657"/>
              <a:ext cx="9587555" cy="5619041"/>
              <a:chOff x="1302222" y="1168657"/>
              <a:chExt cx="9587555" cy="5619041"/>
            </a:xfrm>
          </p:grpSpPr>
          <p:pic>
            <p:nvPicPr>
              <p:cNvPr id="9334" name="Picture 9333" descr="Icon&#10;&#10;Description automatically generated">
                <a:extLst>
                  <a:ext uri="{FF2B5EF4-FFF2-40B4-BE49-F238E27FC236}">
                    <a16:creationId xmlns:a16="http://schemas.microsoft.com/office/drawing/2014/main" id="{A88E3B3E-3302-9221-EA32-E4AA79AC94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14692" flipH="1">
                <a:off x="6166305" y="1825681"/>
                <a:ext cx="1216892" cy="668762"/>
              </a:xfrm>
              <a:prstGeom prst="rect">
                <a:avLst/>
              </a:prstGeom>
            </p:spPr>
          </p:pic>
          <p:pic>
            <p:nvPicPr>
              <p:cNvPr id="9335" name="Picture 9334" descr="Diagram&#10;&#10;Description automatically generated">
                <a:extLst>
                  <a:ext uri="{FF2B5EF4-FFF2-40B4-BE49-F238E27FC236}">
                    <a16:creationId xmlns:a16="http://schemas.microsoft.com/office/drawing/2014/main" id="{1852673B-C88A-3FA4-D252-46ABB45941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2222" y="2277677"/>
                <a:ext cx="9587555" cy="4510021"/>
              </a:xfrm>
              <a:prstGeom prst="rect">
                <a:avLst/>
              </a:prstGeom>
            </p:spPr>
          </p:pic>
          <p:pic>
            <p:nvPicPr>
              <p:cNvPr id="9336" name="Picture 9335" descr="Background pattern&#10;&#10;Description automatically generated with medium confidence">
                <a:extLst>
                  <a:ext uri="{FF2B5EF4-FFF2-40B4-BE49-F238E27FC236}">
                    <a16:creationId xmlns:a16="http://schemas.microsoft.com/office/drawing/2014/main" id="{55B73541-448C-067E-D04F-94A9A3832C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77384" y="1226056"/>
                <a:ext cx="804808" cy="1338944"/>
              </a:xfrm>
              <a:prstGeom prst="rect">
                <a:avLst/>
              </a:prstGeom>
            </p:spPr>
          </p:pic>
          <p:pic>
            <p:nvPicPr>
              <p:cNvPr id="9337" name="Picture 9336" descr="Icon&#10;&#10;Description automatically generated">
                <a:extLst>
                  <a:ext uri="{FF2B5EF4-FFF2-40B4-BE49-F238E27FC236}">
                    <a16:creationId xmlns:a16="http://schemas.microsoft.com/office/drawing/2014/main" id="{D47051D7-0E1F-3362-9111-A5764AB4EE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214692" flipH="1">
                <a:off x="3133761" y="1705335"/>
                <a:ext cx="1216892" cy="668762"/>
              </a:xfrm>
              <a:prstGeom prst="rect">
                <a:avLst/>
              </a:prstGeom>
            </p:spPr>
          </p:pic>
          <p:pic>
            <p:nvPicPr>
              <p:cNvPr id="9338" name="Picture 9337" descr="Background pattern&#10;&#10;Description automatically generated with medium confidence">
                <a:extLst>
                  <a:ext uri="{FF2B5EF4-FFF2-40B4-BE49-F238E27FC236}">
                    <a16:creationId xmlns:a16="http://schemas.microsoft.com/office/drawing/2014/main" id="{A829D01C-1661-A708-CA9D-B200AB3B9E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2713" y="1221785"/>
                <a:ext cx="804808" cy="1338944"/>
              </a:xfrm>
              <a:prstGeom prst="rect">
                <a:avLst/>
              </a:prstGeom>
            </p:spPr>
          </p:pic>
          <p:pic>
            <p:nvPicPr>
              <p:cNvPr id="9339" name="Picture 9338" descr="A picture containing icon&#10;&#10;Description automatically generated">
                <a:extLst>
                  <a:ext uri="{FF2B5EF4-FFF2-40B4-BE49-F238E27FC236}">
                    <a16:creationId xmlns:a16="http://schemas.microsoft.com/office/drawing/2014/main" id="{37232F47-892A-37C0-6370-6D9F95E380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4610" y="1980400"/>
                <a:ext cx="597020" cy="630108"/>
              </a:xfrm>
              <a:prstGeom prst="rect">
                <a:avLst/>
              </a:prstGeom>
            </p:spPr>
          </p:pic>
          <p:pic>
            <p:nvPicPr>
              <p:cNvPr id="9340" name="Picture 9339" descr="A picture containing metalware, screw&#10;&#10;Description automatically generated">
                <a:extLst>
                  <a:ext uri="{FF2B5EF4-FFF2-40B4-BE49-F238E27FC236}">
                    <a16:creationId xmlns:a16="http://schemas.microsoft.com/office/drawing/2014/main" id="{6D0662F8-3319-F8D9-1392-3AAFFABD7B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903152">
                <a:off x="4374284" y="4217688"/>
                <a:ext cx="981181" cy="792705"/>
              </a:xfrm>
              <a:prstGeom prst="rect">
                <a:avLst/>
              </a:prstGeom>
            </p:spPr>
          </p:pic>
          <p:pic>
            <p:nvPicPr>
              <p:cNvPr id="9341" name="Picture 9340" descr="A picture containing icon&#10;&#10;Description automatically generated">
                <a:extLst>
                  <a:ext uri="{FF2B5EF4-FFF2-40B4-BE49-F238E27FC236}">
                    <a16:creationId xmlns:a16="http://schemas.microsoft.com/office/drawing/2014/main" id="{ADB9D312-D473-F8B5-AC4B-2A15630C65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991937" y="4658260"/>
                <a:ext cx="804809" cy="849413"/>
              </a:xfrm>
              <a:prstGeom prst="rect">
                <a:avLst/>
              </a:prstGeom>
            </p:spPr>
          </p:pic>
          <p:pic>
            <p:nvPicPr>
              <p:cNvPr id="9342" name="Picture 9341" descr="Chart&#10;&#10;Description automatically generated with low confidence">
                <a:extLst>
                  <a:ext uri="{FF2B5EF4-FFF2-40B4-BE49-F238E27FC236}">
                    <a16:creationId xmlns:a16="http://schemas.microsoft.com/office/drawing/2014/main" id="{64A7C3AA-A567-0F5A-106C-225235C943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97990" y="3447018"/>
                <a:ext cx="1326248" cy="1896821"/>
              </a:xfrm>
              <a:prstGeom prst="rect">
                <a:avLst/>
              </a:prstGeom>
            </p:spPr>
          </p:pic>
          <p:pic>
            <p:nvPicPr>
              <p:cNvPr id="9343" name="Picture 9342" descr="A picture containing icon&#10;&#10;Description automatically generated">
                <a:extLst>
                  <a:ext uri="{FF2B5EF4-FFF2-40B4-BE49-F238E27FC236}">
                    <a16:creationId xmlns:a16="http://schemas.microsoft.com/office/drawing/2014/main" id="{62EF72A5-F2B5-A469-4490-46B685D218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67569" y="3198016"/>
                <a:ext cx="1697600" cy="1569658"/>
              </a:xfrm>
              <a:prstGeom prst="rect">
                <a:avLst/>
              </a:prstGeom>
            </p:spPr>
          </p:pic>
          <p:pic>
            <p:nvPicPr>
              <p:cNvPr id="9344" name="Picture 9343" descr="A picture containing icon&#10;&#10;Description automatically generated">
                <a:extLst>
                  <a:ext uri="{FF2B5EF4-FFF2-40B4-BE49-F238E27FC236}">
                    <a16:creationId xmlns:a16="http://schemas.microsoft.com/office/drawing/2014/main" id="{62A09B8A-2884-350D-A88E-A1A4E7C1BF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85510" y="3747858"/>
                <a:ext cx="1697600" cy="1569658"/>
              </a:xfrm>
              <a:prstGeom prst="rect">
                <a:avLst/>
              </a:prstGeom>
            </p:spPr>
          </p:pic>
          <p:pic>
            <p:nvPicPr>
              <p:cNvPr id="9345" name="Picture 9344" descr="Background pattern&#10;&#10;Description automatically generated with medium confidence">
                <a:extLst>
                  <a:ext uri="{FF2B5EF4-FFF2-40B4-BE49-F238E27FC236}">
                    <a16:creationId xmlns:a16="http://schemas.microsoft.com/office/drawing/2014/main" id="{77C6C702-D0E8-7917-EEA2-B219DBD234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3974" y="1232666"/>
                <a:ext cx="804808" cy="1338944"/>
              </a:xfrm>
              <a:prstGeom prst="rect">
                <a:avLst/>
              </a:prstGeom>
            </p:spPr>
          </p:pic>
          <p:pic>
            <p:nvPicPr>
              <p:cNvPr id="9346" name="Picture 9345" descr="A picture containing metalware, screw&#10;&#10;Description automatically generated">
                <a:extLst>
                  <a:ext uri="{FF2B5EF4-FFF2-40B4-BE49-F238E27FC236}">
                    <a16:creationId xmlns:a16="http://schemas.microsoft.com/office/drawing/2014/main" id="{66CDF985-7720-B772-1EB5-A6674E8E3F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295261">
                <a:off x="5103164" y="3136312"/>
                <a:ext cx="452587" cy="365650"/>
              </a:xfrm>
              <a:prstGeom prst="rect">
                <a:avLst/>
              </a:prstGeom>
            </p:spPr>
          </p:pic>
          <p:pic>
            <p:nvPicPr>
              <p:cNvPr id="9347" name="Picture 9346" descr="A picture containing icon&#10;&#10;Description automatically generated">
                <a:extLst>
                  <a:ext uri="{FF2B5EF4-FFF2-40B4-BE49-F238E27FC236}">
                    <a16:creationId xmlns:a16="http://schemas.microsoft.com/office/drawing/2014/main" id="{5994FD33-3709-1712-20C2-61DC2CC2803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293271" y="3386795"/>
                <a:ext cx="354203" cy="373834"/>
              </a:xfrm>
              <a:prstGeom prst="rect">
                <a:avLst/>
              </a:prstGeom>
            </p:spPr>
          </p:pic>
          <p:pic>
            <p:nvPicPr>
              <p:cNvPr id="9348" name="Picture 9347" descr="A picture containing icon&#10;&#10;Description automatically generated">
                <a:extLst>
                  <a:ext uri="{FF2B5EF4-FFF2-40B4-BE49-F238E27FC236}">
                    <a16:creationId xmlns:a16="http://schemas.microsoft.com/office/drawing/2014/main" id="{B87F8130-1984-ABB4-4A0B-CF8C2FB680E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154" y="2100746"/>
                <a:ext cx="597020" cy="630108"/>
              </a:xfrm>
              <a:prstGeom prst="rect">
                <a:avLst/>
              </a:prstGeom>
            </p:spPr>
          </p:pic>
          <p:pic>
            <p:nvPicPr>
              <p:cNvPr id="9349" name="Picture 9348" descr="A picture containing metalware, screw&#10;&#10;Description automatically generated">
                <a:extLst>
                  <a:ext uri="{FF2B5EF4-FFF2-40B4-BE49-F238E27FC236}">
                    <a16:creationId xmlns:a16="http://schemas.microsoft.com/office/drawing/2014/main" id="{95DF5607-AB69-4B15-E5A3-266EDBD6F2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940920" y="4408469"/>
                <a:ext cx="846457" cy="683861"/>
              </a:xfrm>
              <a:prstGeom prst="rect">
                <a:avLst/>
              </a:prstGeom>
            </p:spPr>
          </p:pic>
          <p:pic>
            <p:nvPicPr>
              <p:cNvPr id="9350" name="Picture 9349" descr="A picture containing icon&#10;&#10;Description automatically generated">
                <a:extLst>
                  <a:ext uri="{FF2B5EF4-FFF2-40B4-BE49-F238E27FC236}">
                    <a16:creationId xmlns:a16="http://schemas.microsoft.com/office/drawing/2014/main" id="{C3047E72-E4D3-7632-DBBF-E18FF79110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41094" y="4915850"/>
                <a:ext cx="656154" cy="692519"/>
              </a:xfrm>
              <a:prstGeom prst="rect">
                <a:avLst/>
              </a:prstGeom>
            </p:spPr>
          </p:pic>
          <p:pic>
            <p:nvPicPr>
              <p:cNvPr id="9351" name="Picture 9350" descr="A picture containing plant&#10;&#10;Description automatically generated">
                <a:extLst>
                  <a:ext uri="{FF2B5EF4-FFF2-40B4-BE49-F238E27FC236}">
                    <a16:creationId xmlns:a16="http://schemas.microsoft.com/office/drawing/2014/main" id="{DA9CBF8F-96B0-402F-2FB6-9C150520637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13433" y="2303462"/>
                <a:ext cx="832665" cy="1117771"/>
              </a:xfrm>
              <a:prstGeom prst="rect">
                <a:avLst/>
              </a:prstGeom>
            </p:spPr>
          </p:pic>
          <p:pic>
            <p:nvPicPr>
              <p:cNvPr id="9352" name="Picture 9351" descr="A picture containing plant&#10;&#10;Description automatically generated">
                <a:extLst>
                  <a:ext uri="{FF2B5EF4-FFF2-40B4-BE49-F238E27FC236}">
                    <a16:creationId xmlns:a16="http://schemas.microsoft.com/office/drawing/2014/main" id="{6E046690-E883-B4FB-4548-E04073B7CD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0463" y="1764860"/>
                <a:ext cx="832665" cy="1117771"/>
              </a:xfrm>
              <a:prstGeom prst="rect">
                <a:avLst/>
              </a:prstGeom>
            </p:spPr>
          </p:pic>
          <p:pic>
            <p:nvPicPr>
              <p:cNvPr id="9353" name="Picture 9352" descr="A picture containing plant&#10;&#10;Description automatically generated">
                <a:extLst>
                  <a:ext uri="{FF2B5EF4-FFF2-40B4-BE49-F238E27FC236}">
                    <a16:creationId xmlns:a16="http://schemas.microsoft.com/office/drawing/2014/main" id="{5A87C624-134C-D28B-9FC6-83A6C7B507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41073" y="4319173"/>
                <a:ext cx="832665" cy="1117771"/>
              </a:xfrm>
              <a:prstGeom prst="rect">
                <a:avLst/>
              </a:prstGeom>
            </p:spPr>
          </p:pic>
          <p:pic>
            <p:nvPicPr>
              <p:cNvPr id="9354" name="Picture 9353" descr="Icon&#10;&#10;Description automatically generated">
                <a:extLst>
                  <a:ext uri="{FF2B5EF4-FFF2-40B4-BE49-F238E27FC236}">
                    <a16:creationId xmlns:a16="http://schemas.microsoft.com/office/drawing/2014/main" id="{C311FC2B-F63E-8D7F-3188-EF754666A8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48481" y="2592349"/>
                <a:ext cx="1018759" cy="427057"/>
              </a:xfrm>
              <a:prstGeom prst="rect">
                <a:avLst/>
              </a:prstGeom>
            </p:spPr>
          </p:pic>
          <p:pic>
            <p:nvPicPr>
              <p:cNvPr id="9355" name="Picture 9354" descr="A picture containing plant&#10;&#10;Description automatically generated">
                <a:extLst>
                  <a:ext uri="{FF2B5EF4-FFF2-40B4-BE49-F238E27FC236}">
                    <a16:creationId xmlns:a16="http://schemas.microsoft.com/office/drawing/2014/main" id="{5A192696-8E98-7961-4086-79CA49BE6F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44528" y="2178774"/>
                <a:ext cx="832665" cy="1117771"/>
              </a:xfrm>
              <a:prstGeom prst="rect">
                <a:avLst/>
              </a:prstGeom>
            </p:spPr>
          </p:pic>
          <p:pic>
            <p:nvPicPr>
              <p:cNvPr id="9356" name="Picture 9355" descr="Icon&#10;&#10;Description automatically generated">
                <a:extLst>
                  <a:ext uri="{FF2B5EF4-FFF2-40B4-BE49-F238E27FC236}">
                    <a16:creationId xmlns:a16="http://schemas.microsoft.com/office/drawing/2014/main" id="{A79766D4-791F-0137-FFD6-11587E68F5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16776" y="2944838"/>
                <a:ext cx="1473931" cy="617863"/>
              </a:xfrm>
              <a:prstGeom prst="rect">
                <a:avLst/>
              </a:prstGeom>
            </p:spPr>
          </p:pic>
          <p:pic>
            <p:nvPicPr>
              <p:cNvPr id="9357" name="Picture 9356" descr="A picture containing plant&#10;&#10;Description automatically generated">
                <a:extLst>
                  <a:ext uri="{FF2B5EF4-FFF2-40B4-BE49-F238E27FC236}">
                    <a16:creationId xmlns:a16="http://schemas.microsoft.com/office/drawing/2014/main" id="{71E69D88-3A23-9ABF-DC59-41724323DAC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34036" y="2039716"/>
                <a:ext cx="832665" cy="1117771"/>
              </a:xfrm>
              <a:prstGeom prst="rect">
                <a:avLst/>
              </a:prstGeom>
            </p:spPr>
          </p:pic>
          <p:pic>
            <p:nvPicPr>
              <p:cNvPr id="9358" name="Picture 9357" descr="A picture containing plant&#10;&#10;Description automatically generated">
                <a:extLst>
                  <a:ext uri="{FF2B5EF4-FFF2-40B4-BE49-F238E27FC236}">
                    <a16:creationId xmlns:a16="http://schemas.microsoft.com/office/drawing/2014/main" id="{01933F01-2A41-6065-1F9E-2B7D11F8734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50781" y="3074645"/>
                <a:ext cx="832665" cy="1117771"/>
              </a:xfrm>
              <a:prstGeom prst="rect">
                <a:avLst/>
              </a:prstGeom>
            </p:spPr>
          </p:pic>
          <p:pic>
            <p:nvPicPr>
              <p:cNvPr id="9359" name="Picture 9358" descr="A picture containing icon&#10;&#10;Description automatically generated">
                <a:extLst>
                  <a:ext uri="{FF2B5EF4-FFF2-40B4-BE49-F238E27FC236}">
                    <a16:creationId xmlns:a16="http://schemas.microsoft.com/office/drawing/2014/main" id="{A4B0A793-E694-3C9D-54D2-68A22EDFF49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61468" y="2624284"/>
                <a:ext cx="1697600" cy="1569658"/>
              </a:xfrm>
              <a:prstGeom prst="rect">
                <a:avLst/>
              </a:prstGeom>
            </p:spPr>
          </p:pic>
          <p:pic>
            <p:nvPicPr>
              <p:cNvPr id="9360" name="Picture 9359" descr="Icon&#10;&#10;Description automatically generated">
                <a:extLst>
                  <a:ext uri="{FF2B5EF4-FFF2-40B4-BE49-F238E27FC236}">
                    <a16:creationId xmlns:a16="http://schemas.microsoft.com/office/drawing/2014/main" id="{54A06C8A-FD1E-171B-4751-F4699408E98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28193" y="4898914"/>
                <a:ext cx="1011649" cy="424077"/>
              </a:xfrm>
              <a:prstGeom prst="rect">
                <a:avLst/>
              </a:prstGeom>
            </p:spPr>
          </p:pic>
          <p:pic>
            <p:nvPicPr>
              <p:cNvPr id="9361" name="Picture 9360" descr="Icon&#10;&#10;Description automatically generated">
                <a:extLst>
                  <a:ext uri="{FF2B5EF4-FFF2-40B4-BE49-F238E27FC236}">
                    <a16:creationId xmlns:a16="http://schemas.microsoft.com/office/drawing/2014/main" id="{0CFC0A00-551A-1FB4-61E8-AD99849029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474482" y="5035022"/>
                <a:ext cx="828401" cy="347260"/>
              </a:xfrm>
              <a:prstGeom prst="rect">
                <a:avLst/>
              </a:prstGeom>
            </p:spPr>
          </p:pic>
          <p:pic>
            <p:nvPicPr>
              <p:cNvPr id="9362" name="Picture 9361" descr="Icon&#10;&#10;Description automatically generated">
                <a:extLst>
                  <a:ext uri="{FF2B5EF4-FFF2-40B4-BE49-F238E27FC236}">
                    <a16:creationId xmlns:a16="http://schemas.microsoft.com/office/drawing/2014/main" id="{2B24F52F-0C52-625B-700F-26B656C6F0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11752" y="2654264"/>
                <a:ext cx="891792" cy="373834"/>
              </a:xfrm>
              <a:prstGeom prst="rect">
                <a:avLst/>
              </a:prstGeom>
            </p:spPr>
          </p:pic>
          <p:pic>
            <p:nvPicPr>
              <p:cNvPr id="9363" name="Picture 9362" descr="Icon&#10;&#10;Description automatically generated">
                <a:extLst>
                  <a:ext uri="{FF2B5EF4-FFF2-40B4-BE49-F238E27FC236}">
                    <a16:creationId xmlns:a16="http://schemas.microsoft.com/office/drawing/2014/main" id="{27F0DB1A-B315-C1B9-5363-BD2D6A9F80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89041" y="2717023"/>
                <a:ext cx="891792" cy="373834"/>
              </a:xfrm>
              <a:prstGeom prst="rect">
                <a:avLst/>
              </a:prstGeom>
            </p:spPr>
          </p:pic>
          <p:pic>
            <p:nvPicPr>
              <p:cNvPr id="9364" name="Picture 9363" descr="Icon&#10;&#10;Description automatically generated">
                <a:extLst>
                  <a:ext uri="{FF2B5EF4-FFF2-40B4-BE49-F238E27FC236}">
                    <a16:creationId xmlns:a16="http://schemas.microsoft.com/office/drawing/2014/main" id="{6BCE37E5-DC5F-3E6C-7486-BB751BF40EE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9694" y="5167936"/>
                <a:ext cx="891792" cy="373834"/>
              </a:xfrm>
              <a:prstGeom prst="rect">
                <a:avLst/>
              </a:prstGeom>
            </p:spPr>
          </p:pic>
          <p:pic>
            <p:nvPicPr>
              <p:cNvPr id="9365" name="Picture 9364" descr="Icon&#10;&#10;Description automatically generated">
                <a:extLst>
                  <a:ext uri="{FF2B5EF4-FFF2-40B4-BE49-F238E27FC236}">
                    <a16:creationId xmlns:a16="http://schemas.microsoft.com/office/drawing/2014/main" id="{E8BBCA45-48D6-A2BB-ED89-0ABF0AD787D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20321" y="5065568"/>
                <a:ext cx="891792" cy="373834"/>
              </a:xfrm>
              <a:prstGeom prst="rect">
                <a:avLst/>
              </a:prstGeom>
            </p:spPr>
          </p:pic>
          <p:pic>
            <p:nvPicPr>
              <p:cNvPr id="9366" name="Picture 9365" descr="Icon&#10;&#10;Description automatically generated">
                <a:extLst>
                  <a:ext uri="{FF2B5EF4-FFF2-40B4-BE49-F238E27FC236}">
                    <a16:creationId xmlns:a16="http://schemas.microsoft.com/office/drawing/2014/main" id="{F70F1848-6E58-9735-9A2D-4706629742D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14576" y="3802685"/>
                <a:ext cx="891792" cy="373834"/>
              </a:xfrm>
              <a:prstGeom prst="rect">
                <a:avLst/>
              </a:prstGeom>
            </p:spPr>
          </p:pic>
          <p:pic>
            <p:nvPicPr>
              <p:cNvPr id="9367" name="Picture 9366" descr="Icon&#10;&#10;Description automatically generated">
                <a:extLst>
                  <a:ext uri="{FF2B5EF4-FFF2-40B4-BE49-F238E27FC236}">
                    <a16:creationId xmlns:a16="http://schemas.microsoft.com/office/drawing/2014/main" id="{3B24DF9A-EDCC-F045-2572-347B26EA2AA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06692" y="2529323"/>
                <a:ext cx="891792" cy="373834"/>
              </a:xfrm>
              <a:prstGeom prst="rect">
                <a:avLst/>
              </a:prstGeom>
            </p:spPr>
          </p:pic>
          <p:pic>
            <p:nvPicPr>
              <p:cNvPr id="9368" name="Picture 9367" descr="A picture containing text&#10;&#10;Description automatically generated">
                <a:extLst>
                  <a:ext uri="{FF2B5EF4-FFF2-40B4-BE49-F238E27FC236}">
                    <a16:creationId xmlns:a16="http://schemas.microsoft.com/office/drawing/2014/main" id="{A3B67493-B289-782A-0666-43606ED95B4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255945">
                <a:off x="9585418" y="5023073"/>
                <a:ext cx="1028379" cy="294116"/>
              </a:xfrm>
              <a:prstGeom prst="rect">
                <a:avLst/>
              </a:prstGeom>
            </p:spPr>
          </p:pic>
          <p:pic>
            <p:nvPicPr>
              <p:cNvPr id="9369" name="Picture 9368" descr="A picture containing text&#10;&#10;Description automatically generated">
                <a:extLst>
                  <a:ext uri="{FF2B5EF4-FFF2-40B4-BE49-F238E27FC236}">
                    <a16:creationId xmlns:a16="http://schemas.microsoft.com/office/drawing/2014/main" id="{96AC1C39-E148-589B-97F6-397527F600C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9453207">
                <a:off x="2837291" y="3155816"/>
                <a:ext cx="1049049" cy="300028"/>
              </a:xfrm>
              <a:prstGeom prst="rect">
                <a:avLst/>
              </a:prstGeom>
            </p:spPr>
          </p:pic>
          <p:pic>
            <p:nvPicPr>
              <p:cNvPr id="9370" name="Picture 9369" descr="A picture containing text&#10;&#10;Description automatically generated">
                <a:extLst>
                  <a:ext uri="{FF2B5EF4-FFF2-40B4-BE49-F238E27FC236}">
                    <a16:creationId xmlns:a16="http://schemas.microsoft.com/office/drawing/2014/main" id="{353256DE-E926-9601-59D2-84B519F099E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12078" y="2565390"/>
                <a:ext cx="1203087" cy="344083"/>
              </a:xfrm>
              <a:prstGeom prst="rect">
                <a:avLst/>
              </a:prstGeom>
            </p:spPr>
          </p:pic>
          <p:pic>
            <p:nvPicPr>
              <p:cNvPr id="9371" name="Picture 9370" descr="Background pattern&#10;&#10;Description automatically generated with medium confidence">
                <a:extLst>
                  <a:ext uri="{FF2B5EF4-FFF2-40B4-BE49-F238E27FC236}">
                    <a16:creationId xmlns:a16="http://schemas.microsoft.com/office/drawing/2014/main" id="{2EF540EA-D3B8-B164-E60E-558FF0976E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2405" y="1168657"/>
                <a:ext cx="804808" cy="1338944"/>
              </a:xfrm>
              <a:prstGeom prst="rect">
                <a:avLst/>
              </a:prstGeom>
            </p:spPr>
          </p:pic>
          <p:pic>
            <p:nvPicPr>
              <p:cNvPr id="9372" name="Picture 9371" descr="A picture containing plant&#10;&#10;Description automatically generated">
                <a:extLst>
                  <a:ext uri="{FF2B5EF4-FFF2-40B4-BE49-F238E27FC236}">
                    <a16:creationId xmlns:a16="http://schemas.microsoft.com/office/drawing/2014/main" id="{42BC56B2-A214-DC22-4886-CE68958BF4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94131" y="3311665"/>
                <a:ext cx="832665" cy="1117771"/>
              </a:xfrm>
              <a:prstGeom prst="rect">
                <a:avLst/>
              </a:prstGeom>
            </p:spPr>
          </p:pic>
        </p:grpSp>
        <p:pic>
          <p:nvPicPr>
            <p:cNvPr id="9330" name="Picture 4" descr="Straight Road PNG, Vector, PSD, and Clipart With Transparent Background for  Free Download | Pngtree">
              <a:extLst>
                <a:ext uri="{FF2B5EF4-FFF2-40B4-BE49-F238E27FC236}">
                  <a16:creationId xmlns:a16="http://schemas.microsoft.com/office/drawing/2014/main" id="{A3FB7599-EED9-1C07-03AE-756B9EAEC74F}"/>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6495992" y="3704173"/>
              <a:ext cx="1954572" cy="1303048"/>
            </a:xfrm>
            <a:prstGeom prst="rect">
              <a:avLst/>
            </a:prstGeom>
            <a:noFill/>
            <a:extLst>
              <a:ext uri="{909E8E84-426E-40DD-AFC4-6F175D3DCCD1}">
                <a14:hiddenFill xmlns:a14="http://schemas.microsoft.com/office/drawing/2010/main">
                  <a:solidFill>
                    <a:srgbClr val="FFFFFF"/>
                  </a:solidFill>
                </a14:hiddenFill>
              </a:ext>
            </a:extLst>
          </p:spPr>
        </p:pic>
        <p:pic>
          <p:nvPicPr>
            <p:cNvPr id="9331" name="Picture 4" descr="Straight Road PNG, Vector, PSD, and Clipart With Transparent Background for  Free Download | Pngtree">
              <a:extLst>
                <a:ext uri="{FF2B5EF4-FFF2-40B4-BE49-F238E27FC236}">
                  <a16:creationId xmlns:a16="http://schemas.microsoft.com/office/drawing/2014/main" id="{E8055C34-C5D7-126C-E862-B035ECAEAC92}"/>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6861794" y="4710614"/>
              <a:ext cx="1509817" cy="1006545"/>
            </a:xfrm>
            <a:prstGeom prst="rect">
              <a:avLst/>
            </a:prstGeom>
            <a:noFill/>
            <a:extLst>
              <a:ext uri="{909E8E84-426E-40DD-AFC4-6F175D3DCCD1}">
                <a14:hiddenFill xmlns:a14="http://schemas.microsoft.com/office/drawing/2010/main">
                  <a:solidFill>
                    <a:srgbClr val="FFFFFF"/>
                  </a:solidFill>
                </a14:hiddenFill>
              </a:ext>
            </a:extLst>
          </p:spPr>
        </p:pic>
        <p:pic>
          <p:nvPicPr>
            <p:cNvPr id="9332" name="Picture 4" descr="Straight Road PNG, Vector, PSD, and Clipart With Transparent Background for  Free Download | Pngtree">
              <a:extLst>
                <a:ext uri="{FF2B5EF4-FFF2-40B4-BE49-F238E27FC236}">
                  <a16:creationId xmlns:a16="http://schemas.microsoft.com/office/drawing/2014/main" id="{BF891920-B07A-89A7-0B9C-C50292BE17D6}"/>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7029344" y="2797422"/>
              <a:ext cx="937319" cy="624879"/>
            </a:xfrm>
            <a:prstGeom prst="rect">
              <a:avLst/>
            </a:prstGeom>
            <a:noFill/>
            <a:extLst>
              <a:ext uri="{909E8E84-426E-40DD-AFC4-6F175D3DCCD1}">
                <a14:hiddenFill xmlns:a14="http://schemas.microsoft.com/office/drawing/2010/main">
                  <a:solidFill>
                    <a:srgbClr val="FFFFFF"/>
                  </a:solidFill>
                </a14:hiddenFill>
              </a:ext>
            </a:extLst>
          </p:spPr>
        </p:pic>
        <p:pic>
          <p:nvPicPr>
            <p:cNvPr id="9333" name="Picture 4" descr="Straight Road PNG, Vector, PSD, and Clipart With Transparent Background for  Free Download | Pngtree">
              <a:extLst>
                <a:ext uri="{FF2B5EF4-FFF2-40B4-BE49-F238E27FC236}">
                  <a16:creationId xmlns:a16="http://schemas.microsoft.com/office/drawing/2014/main" id="{DC531A8D-3C1A-C2A8-1894-5ACAA48FE08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3071983" y="4488440"/>
              <a:ext cx="1272182" cy="848121"/>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Slide Number Placeholder 2">
            <a:extLst>
              <a:ext uri="{FF2B5EF4-FFF2-40B4-BE49-F238E27FC236}">
                <a16:creationId xmlns:a16="http://schemas.microsoft.com/office/drawing/2014/main" id="{CA0754A2-DF00-71CC-0F73-7CDFE6AE2186}"/>
              </a:ext>
            </a:extLst>
          </p:cNvPr>
          <p:cNvSpPr>
            <a:spLocks noGrp="1"/>
          </p:cNvSpPr>
          <p:nvPr>
            <p:ph type="sldNum" sz="quarter" idx="12"/>
          </p:nvPr>
        </p:nvSpPr>
        <p:spPr/>
        <p:txBody>
          <a:bodyPr/>
          <a:lstStyle/>
          <a:p>
            <a:fld id="{7E2D9A14-D75F-4DE3-894F-4460DDFBC7FE}" type="slidenum">
              <a:rPr lang="en-US" smtClean="0"/>
              <a:t>43</a:t>
            </a:fld>
            <a:endParaRPr lang="en-US"/>
          </a:p>
        </p:txBody>
      </p:sp>
    </p:spTree>
    <p:extLst>
      <p:ext uri="{BB962C8B-B14F-4D97-AF65-F5344CB8AC3E}">
        <p14:creationId xmlns:p14="http://schemas.microsoft.com/office/powerpoint/2010/main" val="799211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5AAD14B-40E9-D05B-B5D3-DEE2B0CA00EE}"/>
              </a:ext>
            </a:extLst>
          </p:cNvPr>
          <p:cNvSpPr txBox="1">
            <a:spLocks/>
          </p:cNvSpPr>
          <p:nvPr/>
        </p:nvSpPr>
        <p:spPr>
          <a:xfrm>
            <a:off x="617712" y="62425"/>
            <a:ext cx="10972800" cy="1143000"/>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Salt application leads to changes </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in water </a:t>
            </a:r>
            <a:r>
              <a:rPr kumimoji="0" lang="en-US" sz="3600" b="1" i="0" u="none" strike="noStrike" kern="1200" cap="none" spc="0" normalizeH="0" baseline="0" noProof="0" dirty="0" err="1">
                <a:ln>
                  <a:noFill/>
                </a:ln>
                <a:solidFill>
                  <a:sysClr val="windowText" lastClr="000000"/>
                </a:solidFill>
                <a:effectLst/>
                <a:uLnTx/>
                <a:uFillTx/>
                <a:latin typeface="Calibri"/>
                <a:ea typeface="+mj-ea"/>
                <a:cs typeface="+mj-cs"/>
              </a:rPr>
              <a:t>chemistr</a:t>
            </a: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y in urban streams</a:t>
            </a:r>
          </a:p>
        </p:txBody>
      </p:sp>
      <p:sp>
        <p:nvSpPr>
          <p:cNvPr id="57" name="TextBox 56">
            <a:extLst>
              <a:ext uri="{FF2B5EF4-FFF2-40B4-BE49-F238E27FC236}">
                <a16:creationId xmlns:a16="http://schemas.microsoft.com/office/drawing/2014/main" id="{6FAC3C41-1575-49DB-DBB5-F626A336B7C9}"/>
              </a:ext>
            </a:extLst>
          </p:cNvPr>
          <p:cNvSpPr txBox="1"/>
          <p:nvPr/>
        </p:nvSpPr>
        <p:spPr>
          <a:xfrm>
            <a:off x="0" y="6581001"/>
            <a:ext cx="4114781"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30000" noProof="0" dirty="0">
                <a:ln>
                  <a:noFill/>
                </a:ln>
                <a:solidFill>
                  <a:prstClr val="black"/>
                </a:solidFill>
                <a:effectLst/>
                <a:uLnTx/>
                <a:uFillTx/>
                <a:latin typeface="Calibri"/>
                <a:ea typeface="+mn-ea"/>
                <a:cs typeface="+mn-cs"/>
              </a:rPr>
              <a:t>1</a:t>
            </a:r>
            <a:r>
              <a:rPr kumimoji="0" lang="fr-FR" sz="1200" b="1" i="0" u="none" strike="noStrike" kern="1200" cap="none" spc="0" normalizeH="0" baseline="0" noProof="0" dirty="0">
                <a:ln>
                  <a:noFill/>
                </a:ln>
                <a:solidFill>
                  <a:prstClr val="black"/>
                </a:solidFill>
                <a:effectLst/>
                <a:uLnTx/>
                <a:uFillTx/>
                <a:latin typeface="Calibri"/>
                <a:ea typeface="+mn-ea"/>
                <a:cs typeface="+mn-cs"/>
              </a:rPr>
              <a:t>Moore et al., 2017; </a:t>
            </a:r>
            <a:r>
              <a:rPr kumimoji="0" lang="fr-FR" sz="1200" b="1" i="0" u="none" strike="noStrike" kern="1200" cap="none" spc="0" normalizeH="0" baseline="30000" noProof="0" dirty="0">
                <a:ln>
                  <a:noFill/>
                </a:ln>
                <a:solidFill>
                  <a:prstClr val="black"/>
                </a:solidFill>
                <a:effectLst/>
                <a:uLnTx/>
                <a:uFillTx/>
                <a:latin typeface="Calibri"/>
                <a:ea typeface="+mn-ea"/>
                <a:cs typeface="+mn-cs"/>
              </a:rPr>
              <a:t>2</a:t>
            </a:r>
            <a:r>
              <a:rPr kumimoji="0" lang="fr-FR" sz="1200" b="1" i="0" u="none" strike="noStrike" kern="1200" cap="none" spc="0" normalizeH="0" baseline="0" noProof="0" dirty="0">
                <a:ln>
                  <a:noFill/>
                </a:ln>
                <a:solidFill>
                  <a:prstClr val="black"/>
                </a:solidFill>
                <a:effectLst/>
                <a:uLnTx/>
                <a:uFillTx/>
                <a:latin typeface="Calibri"/>
                <a:ea typeface="+mn-ea"/>
                <a:cs typeface="+mn-cs"/>
              </a:rPr>
              <a:t>Kaushal et al., 2005; </a:t>
            </a:r>
            <a:r>
              <a:rPr kumimoji="0" lang="fr-FR" sz="1200" b="1" i="0" u="none" strike="noStrike" kern="1200" cap="none" spc="0" normalizeH="0" baseline="30000" noProof="0" dirty="0">
                <a:ln>
                  <a:noFill/>
                </a:ln>
                <a:solidFill>
                  <a:prstClr val="black"/>
                </a:solidFill>
                <a:effectLst/>
                <a:uLnTx/>
                <a:uFillTx/>
                <a:latin typeface="Calibri"/>
                <a:ea typeface="+mn-ea"/>
                <a:cs typeface="+mn-cs"/>
              </a:rPr>
              <a:t>3</a:t>
            </a:r>
            <a:r>
              <a:rPr kumimoji="0" lang="fr-FR" sz="1200" b="1" i="0" u="none" strike="noStrike" kern="1200" cap="none" spc="0" normalizeH="0" baseline="0" noProof="0" dirty="0">
                <a:ln>
                  <a:noFill/>
                </a:ln>
                <a:solidFill>
                  <a:prstClr val="black"/>
                </a:solidFill>
                <a:effectLst/>
                <a:uLnTx/>
                <a:uFillTx/>
                <a:latin typeface="Calibri"/>
                <a:ea typeface="+mn-ea"/>
                <a:cs typeface="+mn-cs"/>
              </a:rPr>
              <a:t>Moore et al., 2020</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CA0754A2-DF00-71CC-0F73-7CDFE6AE21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D9A14-D75F-4DE3-894F-4460DDFBC7FE}" type="slidenum">
              <a:rPr kumimoji="0" lang="en-US" sz="18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1"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F2E77BAD-5F5A-5623-9765-54348B8E42BD}"/>
              </a:ext>
            </a:extLst>
          </p:cNvPr>
          <p:cNvPicPr>
            <a:picLocks noChangeAspect="1"/>
          </p:cNvPicPr>
          <p:nvPr/>
        </p:nvPicPr>
        <p:blipFill>
          <a:blip r:embed="rId3"/>
          <a:stretch>
            <a:fillRect/>
          </a:stretch>
        </p:blipFill>
        <p:spPr>
          <a:xfrm>
            <a:off x="1579658" y="1361066"/>
            <a:ext cx="8802592" cy="5077958"/>
          </a:xfrm>
          <a:prstGeom prst="rect">
            <a:avLst/>
          </a:prstGeom>
        </p:spPr>
      </p:pic>
      <p:sp>
        <p:nvSpPr>
          <p:cNvPr id="55" name="TextBox 54">
            <a:extLst>
              <a:ext uri="{FF2B5EF4-FFF2-40B4-BE49-F238E27FC236}">
                <a16:creationId xmlns:a16="http://schemas.microsoft.com/office/drawing/2014/main" id="{73C02054-005C-6481-EDFA-307B99BB484F}"/>
              </a:ext>
            </a:extLst>
          </p:cNvPr>
          <p:cNvSpPr txBox="1"/>
          <p:nvPr/>
        </p:nvSpPr>
        <p:spPr>
          <a:xfrm>
            <a:off x="6192970" y="1446161"/>
            <a:ext cx="1692280" cy="369332"/>
          </a:xfrm>
          <a:prstGeom prst="rect">
            <a:avLst/>
          </a:prstGeom>
          <a:noFill/>
        </p:spPr>
        <p:txBody>
          <a:bodyPr wrap="square" rtlCol="0">
            <a:spAutoFit/>
          </a:bodyPr>
          <a:lstStyle/>
          <a:p>
            <a:r>
              <a:rPr lang="en-US" dirty="0"/>
              <a:t>Mill Creek, VA</a:t>
            </a:r>
          </a:p>
        </p:txBody>
      </p:sp>
      <p:sp>
        <p:nvSpPr>
          <p:cNvPr id="56" name="TextBox 55">
            <a:extLst>
              <a:ext uri="{FF2B5EF4-FFF2-40B4-BE49-F238E27FC236}">
                <a16:creationId xmlns:a16="http://schemas.microsoft.com/office/drawing/2014/main" id="{24C13BF6-4038-3126-B13D-9398AABF0E29}"/>
              </a:ext>
            </a:extLst>
          </p:cNvPr>
          <p:cNvSpPr txBox="1"/>
          <p:nvPr/>
        </p:nvSpPr>
        <p:spPr>
          <a:xfrm>
            <a:off x="6011055" y="3005740"/>
            <a:ext cx="2056110" cy="369332"/>
          </a:xfrm>
          <a:prstGeom prst="rect">
            <a:avLst/>
          </a:prstGeom>
          <a:noFill/>
        </p:spPr>
        <p:txBody>
          <a:bodyPr wrap="square" rtlCol="0">
            <a:spAutoFit/>
          </a:bodyPr>
          <a:lstStyle/>
          <a:p>
            <a:r>
              <a:rPr lang="en-US" dirty="0"/>
              <a:t>Paint Branch, MD</a:t>
            </a:r>
          </a:p>
        </p:txBody>
      </p:sp>
      <p:sp>
        <p:nvSpPr>
          <p:cNvPr id="58" name="TextBox 57">
            <a:extLst>
              <a:ext uri="{FF2B5EF4-FFF2-40B4-BE49-F238E27FC236}">
                <a16:creationId xmlns:a16="http://schemas.microsoft.com/office/drawing/2014/main" id="{B69CC0D3-EA76-E32C-1FA9-40EAA72FC9DD}"/>
              </a:ext>
            </a:extLst>
          </p:cNvPr>
          <p:cNvSpPr txBox="1"/>
          <p:nvPr/>
        </p:nvSpPr>
        <p:spPr>
          <a:xfrm>
            <a:off x="6096000" y="4480224"/>
            <a:ext cx="1886221" cy="369332"/>
          </a:xfrm>
          <a:prstGeom prst="rect">
            <a:avLst/>
          </a:prstGeom>
          <a:noFill/>
        </p:spPr>
        <p:txBody>
          <a:bodyPr wrap="square" rtlCol="0">
            <a:spAutoFit/>
          </a:bodyPr>
          <a:lstStyle/>
          <a:p>
            <a:r>
              <a:rPr lang="en-US" dirty="0"/>
              <a:t>Sligo Creek, MD</a:t>
            </a:r>
          </a:p>
        </p:txBody>
      </p:sp>
      <p:sp>
        <p:nvSpPr>
          <p:cNvPr id="2" name="TextBox 1">
            <a:extLst>
              <a:ext uri="{FF2B5EF4-FFF2-40B4-BE49-F238E27FC236}">
                <a16:creationId xmlns:a16="http://schemas.microsoft.com/office/drawing/2014/main" id="{4F20583E-B597-24DF-6283-4A958EA706D4}"/>
              </a:ext>
            </a:extLst>
          </p:cNvPr>
          <p:cNvSpPr txBox="1"/>
          <p:nvPr/>
        </p:nvSpPr>
        <p:spPr>
          <a:xfrm>
            <a:off x="2057390" y="2846714"/>
            <a:ext cx="8140158" cy="2977616"/>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702438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5AAD14B-40E9-D05B-B5D3-DEE2B0CA00EE}"/>
              </a:ext>
            </a:extLst>
          </p:cNvPr>
          <p:cNvSpPr txBox="1">
            <a:spLocks/>
          </p:cNvSpPr>
          <p:nvPr/>
        </p:nvSpPr>
        <p:spPr>
          <a:xfrm>
            <a:off x="617712" y="62425"/>
            <a:ext cx="10972800" cy="1143000"/>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Salt application leads to changes </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in water </a:t>
            </a:r>
            <a:r>
              <a:rPr kumimoji="0" lang="en-US" sz="3600" b="1" i="0" u="none" strike="noStrike" kern="1200" cap="none" spc="0" normalizeH="0" baseline="0" noProof="0" dirty="0" err="1">
                <a:ln>
                  <a:noFill/>
                </a:ln>
                <a:solidFill>
                  <a:sysClr val="windowText" lastClr="000000"/>
                </a:solidFill>
                <a:effectLst/>
                <a:uLnTx/>
                <a:uFillTx/>
                <a:latin typeface="Calibri"/>
                <a:ea typeface="+mj-ea"/>
                <a:cs typeface="+mj-cs"/>
              </a:rPr>
              <a:t>chemistr</a:t>
            </a: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y in urban streams</a:t>
            </a:r>
          </a:p>
        </p:txBody>
      </p:sp>
      <p:sp>
        <p:nvSpPr>
          <p:cNvPr id="57" name="TextBox 56">
            <a:extLst>
              <a:ext uri="{FF2B5EF4-FFF2-40B4-BE49-F238E27FC236}">
                <a16:creationId xmlns:a16="http://schemas.microsoft.com/office/drawing/2014/main" id="{6FAC3C41-1575-49DB-DBB5-F626A336B7C9}"/>
              </a:ext>
            </a:extLst>
          </p:cNvPr>
          <p:cNvSpPr txBox="1"/>
          <p:nvPr/>
        </p:nvSpPr>
        <p:spPr>
          <a:xfrm>
            <a:off x="0" y="6581001"/>
            <a:ext cx="4114781"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30000" noProof="0" dirty="0">
                <a:ln>
                  <a:noFill/>
                </a:ln>
                <a:solidFill>
                  <a:prstClr val="black"/>
                </a:solidFill>
                <a:effectLst/>
                <a:uLnTx/>
                <a:uFillTx/>
                <a:latin typeface="Calibri"/>
                <a:ea typeface="+mn-ea"/>
                <a:cs typeface="+mn-cs"/>
              </a:rPr>
              <a:t>1</a:t>
            </a:r>
            <a:r>
              <a:rPr kumimoji="0" lang="fr-FR" sz="1200" b="1" i="0" u="none" strike="noStrike" kern="1200" cap="none" spc="0" normalizeH="0" baseline="0" noProof="0" dirty="0">
                <a:ln>
                  <a:noFill/>
                </a:ln>
                <a:solidFill>
                  <a:prstClr val="black"/>
                </a:solidFill>
                <a:effectLst/>
                <a:uLnTx/>
                <a:uFillTx/>
                <a:latin typeface="Calibri"/>
                <a:ea typeface="+mn-ea"/>
                <a:cs typeface="+mn-cs"/>
              </a:rPr>
              <a:t>Moore et al., 2017; </a:t>
            </a:r>
            <a:r>
              <a:rPr kumimoji="0" lang="fr-FR" sz="1200" b="1" i="0" u="none" strike="noStrike" kern="1200" cap="none" spc="0" normalizeH="0" baseline="30000" noProof="0" dirty="0">
                <a:ln>
                  <a:noFill/>
                </a:ln>
                <a:solidFill>
                  <a:prstClr val="black"/>
                </a:solidFill>
                <a:effectLst/>
                <a:uLnTx/>
                <a:uFillTx/>
                <a:latin typeface="Calibri"/>
                <a:ea typeface="+mn-ea"/>
                <a:cs typeface="+mn-cs"/>
              </a:rPr>
              <a:t>2</a:t>
            </a:r>
            <a:r>
              <a:rPr kumimoji="0" lang="fr-FR" sz="1200" b="1" i="0" u="none" strike="noStrike" kern="1200" cap="none" spc="0" normalizeH="0" baseline="0" noProof="0" dirty="0">
                <a:ln>
                  <a:noFill/>
                </a:ln>
                <a:solidFill>
                  <a:prstClr val="black"/>
                </a:solidFill>
                <a:effectLst/>
                <a:uLnTx/>
                <a:uFillTx/>
                <a:latin typeface="Calibri"/>
                <a:ea typeface="+mn-ea"/>
                <a:cs typeface="+mn-cs"/>
              </a:rPr>
              <a:t>Kaushal et al., 2005; </a:t>
            </a:r>
            <a:r>
              <a:rPr kumimoji="0" lang="fr-FR" sz="1200" b="1" i="0" u="none" strike="noStrike" kern="1200" cap="none" spc="0" normalizeH="0" baseline="30000" noProof="0" dirty="0">
                <a:ln>
                  <a:noFill/>
                </a:ln>
                <a:solidFill>
                  <a:prstClr val="black"/>
                </a:solidFill>
                <a:effectLst/>
                <a:uLnTx/>
                <a:uFillTx/>
                <a:latin typeface="Calibri"/>
                <a:ea typeface="+mn-ea"/>
                <a:cs typeface="+mn-cs"/>
              </a:rPr>
              <a:t>3</a:t>
            </a:r>
            <a:r>
              <a:rPr kumimoji="0" lang="fr-FR" sz="1200" b="1" i="0" u="none" strike="noStrike" kern="1200" cap="none" spc="0" normalizeH="0" baseline="0" noProof="0" dirty="0">
                <a:ln>
                  <a:noFill/>
                </a:ln>
                <a:solidFill>
                  <a:prstClr val="black"/>
                </a:solidFill>
                <a:effectLst/>
                <a:uLnTx/>
                <a:uFillTx/>
                <a:latin typeface="Calibri"/>
                <a:ea typeface="+mn-ea"/>
                <a:cs typeface="+mn-cs"/>
              </a:rPr>
              <a:t>Moore et al., 2020</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CA0754A2-DF00-71CC-0F73-7CDFE6AE21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D9A14-D75F-4DE3-894F-4460DDFBC7FE}" type="slidenum">
              <a:rPr kumimoji="0" lang="en-US" sz="18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1"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F2E77BAD-5F5A-5623-9765-54348B8E42BD}"/>
              </a:ext>
            </a:extLst>
          </p:cNvPr>
          <p:cNvPicPr>
            <a:picLocks noChangeAspect="1"/>
          </p:cNvPicPr>
          <p:nvPr/>
        </p:nvPicPr>
        <p:blipFill>
          <a:blip r:embed="rId3"/>
          <a:stretch>
            <a:fillRect/>
          </a:stretch>
        </p:blipFill>
        <p:spPr>
          <a:xfrm>
            <a:off x="1579658" y="1361066"/>
            <a:ext cx="8802592" cy="5077958"/>
          </a:xfrm>
          <a:prstGeom prst="rect">
            <a:avLst/>
          </a:prstGeom>
        </p:spPr>
      </p:pic>
      <p:sp>
        <p:nvSpPr>
          <p:cNvPr id="55" name="TextBox 54">
            <a:extLst>
              <a:ext uri="{FF2B5EF4-FFF2-40B4-BE49-F238E27FC236}">
                <a16:creationId xmlns:a16="http://schemas.microsoft.com/office/drawing/2014/main" id="{73C02054-005C-6481-EDFA-307B99BB484F}"/>
              </a:ext>
            </a:extLst>
          </p:cNvPr>
          <p:cNvSpPr txBox="1"/>
          <p:nvPr/>
        </p:nvSpPr>
        <p:spPr>
          <a:xfrm>
            <a:off x="6192970" y="1446161"/>
            <a:ext cx="1692280" cy="369332"/>
          </a:xfrm>
          <a:prstGeom prst="rect">
            <a:avLst/>
          </a:prstGeom>
          <a:noFill/>
        </p:spPr>
        <p:txBody>
          <a:bodyPr wrap="square" rtlCol="0">
            <a:spAutoFit/>
          </a:bodyPr>
          <a:lstStyle/>
          <a:p>
            <a:r>
              <a:rPr lang="en-US" dirty="0"/>
              <a:t>Mill Creek, VA</a:t>
            </a:r>
          </a:p>
        </p:txBody>
      </p:sp>
      <p:sp>
        <p:nvSpPr>
          <p:cNvPr id="56" name="TextBox 55">
            <a:extLst>
              <a:ext uri="{FF2B5EF4-FFF2-40B4-BE49-F238E27FC236}">
                <a16:creationId xmlns:a16="http://schemas.microsoft.com/office/drawing/2014/main" id="{24C13BF6-4038-3126-B13D-9398AABF0E29}"/>
              </a:ext>
            </a:extLst>
          </p:cNvPr>
          <p:cNvSpPr txBox="1"/>
          <p:nvPr/>
        </p:nvSpPr>
        <p:spPr>
          <a:xfrm>
            <a:off x="6011055" y="3005740"/>
            <a:ext cx="2056110" cy="369332"/>
          </a:xfrm>
          <a:prstGeom prst="rect">
            <a:avLst/>
          </a:prstGeom>
          <a:noFill/>
        </p:spPr>
        <p:txBody>
          <a:bodyPr wrap="square" rtlCol="0">
            <a:spAutoFit/>
          </a:bodyPr>
          <a:lstStyle/>
          <a:p>
            <a:r>
              <a:rPr lang="en-US" dirty="0"/>
              <a:t>Paint Branch, MD</a:t>
            </a:r>
          </a:p>
        </p:txBody>
      </p:sp>
      <p:sp>
        <p:nvSpPr>
          <p:cNvPr id="58" name="TextBox 57">
            <a:extLst>
              <a:ext uri="{FF2B5EF4-FFF2-40B4-BE49-F238E27FC236}">
                <a16:creationId xmlns:a16="http://schemas.microsoft.com/office/drawing/2014/main" id="{B69CC0D3-EA76-E32C-1FA9-40EAA72FC9DD}"/>
              </a:ext>
            </a:extLst>
          </p:cNvPr>
          <p:cNvSpPr txBox="1"/>
          <p:nvPr/>
        </p:nvSpPr>
        <p:spPr>
          <a:xfrm>
            <a:off x="6096000" y="4480224"/>
            <a:ext cx="1886221" cy="369332"/>
          </a:xfrm>
          <a:prstGeom prst="rect">
            <a:avLst/>
          </a:prstGeom>
          <a:noFill/>
        </p:spPr>
        <p:txBody>
          <a:bodyPr wrap="square" rtlCol="0">
            <a:spAutoFit/>
          </a:bodyPr>
          <a:lstStyle/>
          <a:p>
            <a:r>
              <a:rPr lang="en-US" dirty="0"/>
              <a:t>Sligo Creek, MD</a:t>
            </a:r>
          </a:p>
        </p:txBody>
      </p:sp>
      <p:sp>
        <p:nvSpPr>
          <p:cNvPr id="2" name="TextBox 1">
            <a:extLst>
              <a:ext uri="{FF2B5EF4-FFF2-40B4-BE49-F238E27FC236}">
                <a16:creationId xmlns:a16="http://schemas.microsoft.com/office/drawing/2014/main" id="{4F20583E-B597-24DF-6283-4A958EA706D4}"/>
              </a:ext>
            </a:extLst>
          </p:cNvPr>
          <p:cNvSpPr txBox="1"/>
          <p:nvPr/>
        </p:nvSpPr>
        <p:spPr>
          <a:xfrm>
            <a:off x="2057390" y="4343400"/>
            <a:ext cx="8249488" cy="148093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94918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F5AAD14B-40E9-D05B-B5D3-DEE2B0CA00EE}"/>
              </a:ext>
            </a:extLst>
          </p:cNvPr>
          <p:cNvSpPr txBox="1">
            <a:spLocks/>
          </p:cNvSpPr>
          <p:nvPr/>
        </p:nvSpPr>
        <p:spPr>
          <a:xfrm>
            <a:off x="617712" y="62425"/>
            <a:ext cx="10972800" cy="1143000"/>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Salt application leads to changes </a:t>
            </a:r>
          </a:p>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in water </a:t>
            </a:r>
            <a:r>
              <a:rPr kumimoji="0" lang="en-US" sz="3600" b="1" i="0" u="none" strike="noStrike" kern="1200" cap="none" spc="0" normalizeH="0" baseline="0" noProof="0" dirty="0" err="1">
                <a:ln>
                  <a:noFill/>
                </a:ln>
                <a:solidFill>
                  <a:sysClr val="windowText" lastClr="000000"/>
                </a:solidFill>
                <a:effectLst/>
                <a:uLnTx/>
                <a:uFillTx/>
                <a:latin typeface="Calibri"/>
                <a:ea typeface="+mj-ea"/>
                <a:cs typeface="+mj-cs"/>
              </a:rPr>
              <a:t>chemistr</a:t>
            </a: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y in urban streams</a:t>
            </a:r>
          </a:p>
        </p:txBody>
      </p:sp>
      <p:sp>
        <p:nvSpPr>
          <p:cNvPr id="57" name="TextBox 56">
            <a:extLst>
              <a:ext uri="{FF2B5EF4-FFF2-40B4-BE49-F238E27FC236}">
                <a16:creationId xmlns:a16="http://schemas.microsoft.com/office/drawing/2014/main" id="{6FAC3C41-1575-49DB-DBB5-F626A336B7C9}"/>
              </a:ext>
            </a:extLst>
          </p:cNvPr>
          <p:cNvSpPr txBox="1"/>
          <p:nvPr/>
        </p:nvSpPr>
        <p:spPr>
          <a:xfrm>
            <a:off x="0" y="6581001"/>
            <a:ext cx="4114781"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30000" noProof="0" dirty="0">
                <a:ln>
                  <a:noFill/>
                </a:ln>
                <a:solidFill>
                  <a:prstClr val="black"/>
                </a:solidFill>
                <a:effectLst/>
                <a:uLnTx/>
                <a:uFillTx/>
                <a:latin typeface="Calibri"/>
                <a:ea typeface="+mn-ea"/>
                <a:cs typeface="+mn-cs"/>
              </a:rPr>
              <a:t>1</a:t>
            </a:r>
            <a:r>
              <a:rPr kumimoji="0" lang="fr-FR" sz="1200" b="1" i="0" u="none" strike="noStrike" kern="1200" cap="none" spc="0" normalizeH="0" baseline="0" noProof="0" dirty="0">
                <a:ln>
                  <a:noFill/>
                </a:ln>
                <a:solidFill>
                  <a:prstClr val="black"/>
                </a:solidFill>
                <a:effectLst/>
                <a:uLnTx/>
                <a:uFillTx/>
                <a:latin typeface="Calibri"/>
                <a:ea typeface="+mn-ea"/>
                <a:cs typeface="+mn-cs"/>
              </a:rPr>
              <a:t>Moore et al., 2017; </a:t>
            </a:r>
            <a:r>
              <a:rPr kumimoji="0" lang="fr-FR" sz="1200" b="1" i="0" u="none" strike="noStrike" kern="1200" cap="none" spc="0" normalizeH="0" baseline="30000" noProof="0" dirty="0">
                <a:ln>
                  <a:noFill/>
                </a:ln>
                <a:solidFill>
                  <a:prstClr val="black"/>
                </a:solidFill>
                <a:effectLst/>
                <a:uLnTx/>
                <a:uFillTx/>
                <a:latin typeface="Calibri"/>
                <a:ea typeface="+mn-ea"/>
                <a:cs typeface="+mn-cs"/>
              </a:rPr>
              <a:t>2</a:t>
            </a:r>
            <a:r>
              <a:rPr kumimoji="0" lang="fr-FR" sz="1200" b="1" i="0" u="none" strike="noStrike" kern="1200" cap="none" spc="0" normalizeH="0" baseline="0" noProof="0" dirty="0">
                <a:ln>
                  <a:noFill/>
                </a:ln>
                <a:solidFill>
                  <a:prstClr val="black"/>
                </a:solidFill>
                <a:effectLst/>
                <a:uLnTx/>
                <a:uFillTx/>
                <a:latin typeface="Calibri"/>
                <a:ea typeface="+mn-ea"/>
                <a:cs typeface="+mn-cs"/>
              </a:rPr>
              <a:t>Kaushal et al., 2005; </a:t>
            </a:r>
            <a:r>
              <a:rPr kumimoji="0" lang="fr-FR" sz="1200" b="1" i="0" u="none" strike="noStrike" kern="1200" cap="none" spc="0" normalizeH="0" baseline="30000" noProof="0" dirty="0">
                <a:ln>
                  <a:noFill/>
                </a:ln>
                <a:solidFill>
                  <a:prstClr val="black"/>
                </a:solidFill>
                <a:effectLst/>
                <a:uLnTx/>
                <a:uFillTx/>
                <a:latin typeface="Calibri"/>
                <a:ea typeface="+mn-ea"/>
                <a:cs typeface="+mn-cs"/>
              </a:rPr>
              <a:t>3</a:t>
            </a:r>
            <a:r>
              <a:rPr kumimoji="0" lang="fr-FR" sz="1200" b="1" i="0" u="none" strike="noStrike" kern="1200" cap="none" spc="0" normalizeH="0" baseline="0" noProof="0" dirty="0">
                <a:ln>
                  <a:noFill/>
                </a:ln>
                <a:solidFill>
                  <a:prstClr val="black"/>
                </a:solidFill>
                <a:effectLst/>
                <a:uLnTx/>
                <a:uFillTx/>
                <a:latin typeface="Calibri"/>
                <a:ea typeface="+mn-ea"/>
                <a:cs typeface="+mn-cs"/>
              </a:rPr>
              <a:t>Moore et al., 2020</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 name="Slide Number Placeholder 2">
            <a:extLst>
              <a:ext uri="{FF2B5EF4-FFF2-40B4-BE49-F238E27FC236}">
                <a16:creationId xmlns:a16="http://schemas.microsoft.com/office/drawing/2014/main" id="{CA0754A2-DF00-71CC-0F73-7CDFE6AE218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2D9A14-D75F-4DE3-894F-4460DDFBC7FE}" type="slidenum">
              <a:rPr kumimoji="0" lang="en-US" sz="1800" b="1"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1"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F2E77BAD-5F5A-5623-9765-54348B8E42BD}"/>
              </a:ext>
            </a:extLst>
          </p:cNvPr>
          <p:cNvPicPr>
            <a:picLocks noChangeAspect="1"/>
          </p:cNvPicPr>
          <p:nvPr/>
        </p:nvPicPr>
        <p:blipFill>
          <a:blip r:embed="rId3"/>
          <a:stretch>
            <a:fillRect/>
          </a:stretch>
        </p:blipFill>
        <p:spPr>
          <a:xfrm>
            <a:off x="1579658" y="1361066"/>
            <a:ext cx="8802592" cy="5077958"/>
          </a:xfrm>
          <a:prstGeom prst="rect">
            <a:avLst/>
          </a:prstGeom>
        </p:spPr>
      </p:pic>
      <p:sp>
        <p:nvSpPr>
          <p:cNvPr id="55" name="TextBox 54">
            <a:extLst>
              <a:ext uri="{FF2B5EF4-FFF2-40B4-BE49-F238E27FC236}">
                <a16:creationId xmlns:a16="http://schemas.microsoft.com/office/drawing/2014/main" id="{73C02054-005C-6481-EDFA-307B99BB484F}"/>
              </a:ext>
            </a:extLst>
          </p:cNvPr>
          <p:cNvSpPr txBox="1"/>
          <p:nvPr/>
        </p:nvSpPr>
        <p:spPr>
          <a:xfrm>
            <a:off x="6192970" y="1446161"/>
            <a:ext cx="1692280" cy="369332"/>
          </a:xfrm>
          <a:prstGeom prst="rect">
            <a:avLst/>
          </a:prstGeom>
          <a:noFill/>
        </p:spPr>
        <p:txBody>
          <a:bodyPr wrap="square" rtlCol="0">
            <a:spAutoFit/>
          </a:bodyPr>
          <a:lstStyle/>
          <a:p>
            <a:r>
              <a:rPr lang="en-US" dirty="0"/>
              <a:t>Mill Creek, VA</a:t>
            </a:r>
          </a:p>
        </p:txBody>
      </p:sp>
      <p:sp>
        <p:nvSpPr>
          <p:cNvPr id="56" name="TextBox 55">
            <a:extLst>
              <a:ext uri="{FF2B5EF4-FFF2-40B4-BE49-F238E27FC236}">
                <a16:creationId xmlns:a16="http://schemas.microsoft.com/office/drawing/2014/main" id="{24C13BF6-4038-3126-B13D-9398AABF0E29}"/>
              </a:ext>
            </a:extLst>
          </p:cNvPr>
          <p:cNvSpPr txBox="1"/>
          <p:nvPr/>
        </p:nvSpPr>
        <p:spPr>
          <a:xfrm>
            <a:off x="6011055" y="3005740"/>
            <a:ext cx="2056110" cy="369332"/>
          </a:xfrm>
          <a:prstGeom prst="rect">
            <a:avLst/>
          </a:prstGeom>
          <a:noFill/>
        </p:spPr>
        <p:txBody>
          <a:bodyPr wrap="square" rtlCol="0">
            <a:spAutoFit/>
          </a:bodyPr>
          <a:lstStyle/>
          <a:p>
            <a:r>
              <a:rPr lang="en-US" dirty="0"/>
              <a:t>Paint Branch, MD</a:t>
            </a:r>
          </a:p>
        </p:txBody>
      </p:sp>
      <p:sp>
        <p:nvSpPr>
          <p:cNvPr id="58" name="TextBox 57">
            <a:extLst>
              <a:ext uri="{FF2B5EF4-FFF2-40B4-BE49-F238E27FC236}">
                <a16:creationId xmlns:a16="http://schemas.microsoft.com/office/drawing/2014/main" id="{B69CC0D3-EA76-E32C-1FA9-40EAA72FC9DD}"/>
              </a:ext>
            </a:extLst>
          </p:cNvPr>
          <p:cNvSpPr txBox="1"/>
          <p:nvPr/>
        </p:nvSpPr>
        <p:spPr>
          <a:xfrm>
            <a:off x="6096000" y="4480224"/>
            <a:ext cx="1886221" cy="369332"/>
          </a:xfrm>
          <a:prstGeom prst="rect">
            <a:avLst/>
          </a:prstGeom>
          <a:noFill/>
        </p:spPr>
        <p:txBody>
          <a:bodyPr wrap="square" rtlCol="0">
            <a:spAutoFit/>
          </a:bodyPr>
          <a:lstStyle/>
          <a:p>
            <a:r>
              <a:rPr lang="en-US" dirty="0"/>
              <a:t>Sligo Creek, MD</a:t>
            </a:r>
          </a:p>
        </p:txBody>
      </p:sp>
    </p:spTree>
    <p:extLst>
      <p:ext uri="{BB962C8B-B14F-4D97-AF65-F5344CB8AC3E}">
        <p14:creationId xmlns:p14="http://schemas.microsoft.com/office/powerpoint/2010/main" val="1819897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E84E2E-F45B-444C-A27D-2FE9D4125BAC}"/>
              </a:ext>
            </a:extLst>
          </p:cNvPr>
          <p:cNvSpPr>
            <a:spLocks noGrp="1"/>
          </p:cNvSpPr>
          <p:nvPr>
            <p:ph idx="1"/>
          </p:nvPr>
        </p:nvSpPr>
        <p:spPr>
          <a:xfrm>
            <a:off x="657219" y="1354470"/>
            <a:ext cx="4678877" cy="4330667"/>
          </a:xfrm>
        </p:spPr>
        <p:txBody>
          <a:bodyPr>
            <a:normAutofit fontScale="85000" lnSpcReduction="10000"/>
          </a:bodyPr>
          <a:lstStyle/>
          <a:p>
            <a:pPr>
              <a:buFont typeface="Wingdings" panose="05000000000000000000" pitchFamily="2" charset="2"/>
              <a:buChar char="Ø"/>
            </a:pPr>
            <a:r>
              <a:rPr lang="en-US" b="1" dirty="0"/>
              <a:t> Lakes/Ponds</a:t>
            </a:r>
          </a:p>
          <a:p>
            <a:pPr lvl="1">
              <a:buFont typeface="Wingdings" panose="05000000000000000000" pitchFamily="2" charset="2"/>
              <a:buChar char="Ø"/>
            </a:pPr>
            <a:r>
              <a:rPr lang="en-US" dirty="0"/>
              <a:t>Zooplankton</a:t>
            </a:r>
            <a:r>
              <a:rPr lang="en-US" baseline="30000" dirty="0"/>
              <a:t>1</a:t>
            </a:r>
          </a:p>
          <a:p>
            <a:pPr lvl="2">
              <a:buFont typeface="Wingdings" panose="05000000000000000000" pitchFamily="2" charset="2"/>
              <a:buChar char="Ø"/>
            </a:pPr>
            <a:r>
              <a:rPr lang="en-US" dirty="0"/>
              <a:t>Density</a:t>
            </a:r>
          </a:p>
          <a:p>
            <a:pPr lvl="2">
              <a:buFont typeface="Wingdings" panose="05000000000000000000" pitchFamily="2" charset="2"/>
              <a:buChar char="Ø"/>
            </a:pPr>
            <a:r>
              <a:rPr lang="en-US" dirty="0"/>
              <a:t>Community composition</a:t>
            </a:r>
          </a:p>
          <a:p>
            <a:pPr lvl="1">
              <a:buFont typeface="Wingdings" panose="05000000000000000000" pitchFamily="2" charset="2"/>
              <a:buChar char="Ø"/>
            </a:pPr>
            <a:r>
              <a:rPr lang="en-US" dirty="0"/>
              <a:t>Amphibians</a:t>
            </a:r>
            <a:r>
              <a:rPr lang="en-US" baseline="30000" dirty="0"/>
              <a:t>2</a:t>
            </a:r>
          </a:p>
          <a:p>
            <a:pPr lvl="2">
              <a:buFont typeface="Wingdings" panose="05000000000000000000" pitchFamily="2" charset="2"/>
              <a:buChar char="Ø"/>
            </a:pPr>
            <a:r>
              <a:rPr lang="en-US" dirty="0"/>
              <a:t>Survival of eggs and pre-metamorphosed larvae</a:t>
            </a:r>
          </a:p>
          <a:p>
            <a:pPr lvl="1">
              <a:buFont typeface="Wingdings" panose="05000000000000000000" pitchFamily="2" charset="2"/>
              <a:buChar char="Ø"/>
            </a:pPr>
            <a:endParaRPr lang="en-US" dirty="0"/>
          </a:p>
          <a:p>
            <a:pPr>
              <a:buFont typeface="Wingdings" panose="05000000000000000000" pitchFamily="2" charset="2"/>
              <a:buChar char="Ø"/>
            </a:pPr>
            <a:r>
              <a:rPr lang="en-US" b="1" dirty="0"/>
              <a:t> Streams</a:t>
            </a:r>
          </a:p>
          <a:p>
            <a:pPr lvl="1">
              <a:buFont typeface="Wingdings" panose="05000000000000000000" pitchFamily="2" charset="2"/>
              <a:buChar char="Ø"/>
            </a:pPr>
            <a:r>
              <a:rPr lang="en-US" dirty="0"/>
              <a:t>Fish</a:t>
            </a:r>
            <a:r>
              <a:rPr lang="en-US" baseline="30000" dirty="0"/>
              <a:t>3</a:t>
            </a:r>
            <a:r>
              <a:rPr lang="en-US" dirty="0"/>
              <a:t> </a:t>
            </a:r>
          </a:p>
          <a:p>
            <a:pPr lvl="1">
              <a:buFont typeface="Wingdings" panose="05000000000000000000" pitchFamily="2" charset="2"/>
              <a:buChar char="Ø"/>
            </a:pPr>
            <a:r>
              <a:rPr lang="en-US" dirty="0"/>
              <a:t>Benthic macroinvertebrates</a:t>
            </a:r>
            <a:r>
              <a:rPr lang="en-US" baseline="30000" dirty="0"/>
              <a:t>4</a:t>
            </a:r>
            <a:r>
              <a:rPr lang="en-US" dirty="0"/>
              <a:t> </a:t>
            </a:r>
          </a:p>
        </p:txBody>
      </p:sp>
      <p:sp>
        <p:nvSpPr>
          <p:cNvPr id="4" name="TextBox 3">
            <a:extLst>
              <a:ext uri="{FF2B5EF4-FFF2-40B4-BE49-F238E27FC236}">
                <a16:creationId xmlns:a16="http://schemas.microsoft.com/office/drawing/2014/main" id="{099FDEF0-91AB-0C65-8867-4A0539959691}"/>
              </a:ext>
            </a:extLst>
          </p:cNvPr>
          <p:cNvSpPr txBox="1"/>
          <p:nvPr/>
        </p:nvSpPr>
        <p:spPr>
          <a:xfrm>
            <a:off x="0" y="6581001"/>
            <a:ext cx="6643742" cy="276999"/>
          </a:xfrm>
          <a:prstGeom prst="rect">
            <a:avLst/>
          </a:prstGeom>
          <a:noFill/>
        </p:spPr>
        <p:txBody>
          <a:bodyPr wrap="none" rtlCol="0">
            <a:spAutoFit/>
          </a:bodyPr>
          <a:lstStyle/>
          <a:p>
            <a:pPr defTabSz="609585"/>
            <a:r>
              <a:rPr lang="en-US" sz="1200" b="1" baseline="30000" dirty="0">
                <a:solidFill>
                  <a:prstClr val="black"/>
                </a:solidFill>
                <a:latin typeface="Calibri"/>
              </a:rPr>
              <a:t>1</a:t>
            </a:r>
            <a:r>
              <a:rPr lang="en-US" sz="1200" b="1" dirty="0">
                <a:solidFill>
                  <a:prstClr val="black"/>
                </a:solidFill>
                <a:latin typeface="Calibri"/>
              </a:rPr>
              <a:t>van Meter et al., 2011; </a:t>
            </a:r>
            <a:r>
              <a:rPr lang="en-US" sz="1200" b="1" baseline="30000" dirty="0">
                <a:solidFill>
                  <a:prstClr val="black"/>
                </a:solidFill>
                <a:latin typeface="Calibri"/>
              </a:rPr>
              <a:t>2</a:t>
            </a:r>
            <a:r>
              <a:rPr lang="en-US" sz="1200" b="1" dirty="0">
                <a:solidFill>
                  <a:prstClr val="black"/>
                </a:solidFill>
                <a:latin typeface="Calibri"/>
              </a:rPr>
              <a:t>Bishop et al., 2000; </a:t>
            </a:r>
            <a:r>
              <a:rPr lang="en-US" sz="1200" b="1" baseline="30000" dirty="0">
                <a:solidFill>
                  <a:prstClr val="black"/>
                </a:solidFill>
                <a:latin typeface="Calibri"/>
              </a:rPr>
              <a:t>3</a:t>
            </a:r>
            <a:r>
              <a:rPr lang="en-US" sz="1200" b="1" dirty="0">
                <a:solidFill>
                  <a:prstClr val="black"/>
                </a:solidFill>
                <a:latin typeface="Calibri"/>
              </a:rPr>
              <a:t>Morgan et al., 2012; </a:t>
            </a:r>
            <a:r>
              <a:rPr lang="en-US" sz="1200" b="1" baseline="30000" dirty="0">
                <a:solidFill>
                  <a:prstClr val="black"/>
                </a:solidFill>
                <a:latin typeface="Calibri"/>
              </a:rPr>
              <a:t>4</a:t>
            </a:r>
            <a:r>
              <a:rPr lang="en-US" sz="1200" b="1" dirty="0">
                <a:solidFill>
                  <a:prstClr val="black"/>
                </a:solidFill>
                <a:latin typeface="Calibri"/>
              </a:rPr>
              <a:t>A. M. Wallace &amp; </a:t>
            </a:r>
            <a:r>
              <a:rPr lang="en-US" sz="1200" b="1" dirty="0" err="1">
                <a:solidFill>
                  <a:prstClr val="black"/>
                </a:solidFill>
                <a:latin typeface="Calibri"/>
              </a:rPr>
              <a:t>Biastoch</a:t>
            </a:r>
            <a:r>
              <a:rPr lang="en-US" sz="1200" b="1" dirty="0">
                <a:solidFill>
                  <a:prstClr val="black"/>
                </a:solidFill>
                <a:latin typeface="Calibri"/>
              </a:rPr>
              <a:t>, 2016</a:t>
            </a:r>
          </a:p>
        </p:txBody>
      </p:sp>
      <p:pic>
        <p:nvPicPr>
          <p:cNvPr id="3074" name="Picture 2" descr="Daphnia magna - Wikipedia">
            <a:extLst>
              <a:ext uri="{FF2B5EF4-FFF2-40B4-BE49-F238E27FC236}">
                <a16:creationId xmlns:a16="http://schemas.microsoft.com/office/drawing/2014/main" id="{9573C948-8517-70D2-F177-9DAEA6982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718" y="1220564"/>
            <a:ext cx="1754186" cy="136936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rthern Leopard Frog (Lithobates pipiens) · iNaturalist">
            <a:extLst>
              <a:ext uri="{FF2B5EF4-FFF2-40B4-BE49-F238E27FC236}">
                <a16:creationId xmlns:a16="http://schemas.microsoft.com/office/drawing/2014/main" id="{3AE1D65B-13D3-5B78-9843-C0C964844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0290" y="3071183"/>
            <a:ext cx="1826315" cy="137570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Brook Trout - NDOW">
            <a:extLst>
              <a:ext uri="{FF2B5EF4-FFF2-40B4-BE49-F238E27FC236}">
                <a16:creationId xmlns:a16="http://schemas.microsoft.com/office/drawing/2014/main" id="{D4C16334-61CC-9BD4-F15B-84C5F58FEB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7721" y="4546313"/>
            <a:ext cx="2906747" cy="193813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AD84C16-3B9E-56B4-E103-8DAB20ADCCB7}"/>
              </a:ext>
            </a:extLst>
          </p:cNvPr>
          <p:cNvSpPr txBox="1">
            <a:spLocks/>
          </p:cNvSpPr>
          <p:nvPr/>
        </p:nvSpPr>
        <p:spPr>
          <a:xfrm>
            <a:off x="430781" y="-205928"/>
            <a:ext cx="11574288"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Increased salinity negatively impacts aquatic organisms</a:t>
            </a:r>
          </a:p>
        </p:txBody>
      </p:sp>
      <p:sp>
        <p:nvSpPr>
          <p:cNvPr id="7" name="Slide Number Placeholder 6">
            <a:extLst>
              <a:ext uri="{FF2B5EF4-FFF2-40B4-BE49-F238E27FC236}">
                <a16:creationId xmlns:a16="http://schemas.microsoft.com/office/drawing/2014/main" id="{8F085B00-4127-5F35-142B-642B7ED99FA8}"/>
              </a:ext>
            </a:extLst>
          </p:cNvPr>
          <p:cNvSpPr>
            <a:spLocks noGrp="1"/>
          </p:cNvSpPr>
          <p:nvPr>
            <p:ph type="sldNum" sz="quarter" idx="12"/>
          </p:nvPr>
        </p:nvSpPr>
        <p:spPr/>
        <p:txBody>
          <a:bodyPr/>
          <a:lstStyle/>
          <a:p>
            <a:fld id="{7E2D9A14-D75F-4DE3-894F-4460DDFBC7FE}" type="slidenum">
              <a:rPr lang="en-US" smtClean="0"/>
              <a:t>47</a:t>
            </a:fld>
            <a:endParaRPr lang="en-US"/>
          </a:p>
        </p:txBody>
      </p:sp>
      <p:grpSp>
        <p:nvGrpSpPr>
          <p:cNvPr id="5" name="Group 4">
            <a:extLst>
              <a:ext uri="{FF2B5EF4-FFF2-40B4-BE49-F238E27FC236}">
                <a16:creationId xmlns:a16="http://schemas.microsoft.com/office/drawing/2014/main" id="{57F4368E-6C15-6B42-8D04-76A4420D4855}"/>
              </a:ext>
            </a:extLst>
          </p:cNvPr>
          <p:cNvGrpSpPr/>
          <p:nvPr/>
        </p:nvGrpSpPr>
        <p:grpSpPr>
          <a:xfrm>
            <a:off x="8066602" y="1000193"/>
            <a:ext cx="3656228" cy="3179477"/>
            <a:chOff x="4582505" y="3599668"/>
            <a:chExt cx="3521982" cy="3202649"/>
          </a:xfrm>
        </p:grpSpPr>
        <p:grpSp>
          <p:nvGrpSpPr>
            <p:cNvPr id="9" name="Group 8">
              <a:extLst>
                <a:ext uri="{FF2B5EF4-FFF2-40B4-BE49-F238E27FC236}">
                  <a16:creationId xmlns:a16="http://schemas.microsoft.com/office/drawing/2014/main" id="{346046BB-176F-3539-28D8-1C006A27BB5E}"/>
                </a:ext>
              </a:extLst>
            </p:cNvPr>
            <p:cNvGrpSpPr/>
            <p:nvPr/>
          </p:nvGrpSpPr>
          <p:grpSpPr>
            <a:xfrm>
              <a:off x="4582505" y="3599668"/>
              <a:ext cx="3507947" cy="3195119"/>
              <a:chOff x="3638178" y="3793631"/>
              <a:chExt cx="3507947" cy="3195119"/>
            </a:xfrm>
          </p:grpSpPr>
          <p:pic>
            <p:nvPicPr>
              <p:cNvPr id="20" name="Picture 2" descr="12 Salty Memes To Use You're Feeling 'So Salty' | YourTango">
                <a:extLst>
                  <a:ext uri="{FF2B5EF4-FFF2-40B4-BE49-F238E27FC236}">
                    <a16:creationId xmlns:a16="http://schemas.microsoft.com/office/drawing/2014/main" id="{85543A9B-D984-3E24-6EEA-EED33DAC52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8178" y="3793631"/>
                <a:ext cx="3507947" cy="23603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picture containing text, outdoor object&#10;&#10;Description automatically generated">
                <a:extLst>
                  <a:ext uri="{FF2B5EF4-FFF2-40B4-BE49-F238E27FC236}">
                    <a16:creationId xmlns:a16="http://schemas.microsoft.com/office/drawing/2014/main" id="{A63BF319-6BDE-2A10-55C4-AD81176940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21469">
                <a:off x="3701340" y="6315633"/>
                <a:ext cx="1208716" cy="673117"/>
              </a:xfrm>
              <a:prstGeom prst="rect">
                <a:avLst/>
              </a:prstGeom>
            </p:spPr>
          </p:pic>
          <p:grpSp>
            <p:nvGrpSpPr>
              <p:cNvPr id="22" name="Group 21">
                <a:extLst>
                  <a:ext uri="{FF2B5EF4-FFF2-40B4-BE49-F238E27FC236}">
                    <a16:creationId xmlns:a16="http://schemas.microsoft.com/office/drawing/2014/main" id="{349AFB02-133B-02EA-B4FF-8CCB3B613991}"/>
                  </a:ext>
                </a:extLst>
              </p:cNvPr>
              <p:cNvGrpSpPr/>
              <p:nvPr/>
            </p:nvGrpSpPr>
            <p:grpSpPr>
              <a:xfrm rot="15661173">
                <a:off x="4842096" y="5953370"/>
                <a:ext cx="468058" cy="474671"/>
                <a:chOff x="6086270" y="5725510"/>
                <a:chExt cx="468058" cy="474671"/>
              </a:xfrm>
            </p:grpSpPr>
            <p:sp>
              <p:nvSpPr>
                <p:cNvPr id="23" name="Oval 22">
                  <a:extLst>
                    <a:ext uri="{FF2B5EF4-FFF2-40B4-BE49-F238E27FC236}">
                      <a16:creationId xmlns:a16="http://schemas.microsoft.com/office/drawing/2014/main" id="{F06516DC-D3D7-0744-8CAA-171B9BCCD0C3}"/>
                    </a:ext>
                  </a:extLst>
                </p:cNvPr>
                <p:cNvSpPr/>
                <p:nvPr/>
              </p:nvSpPr>
              <p:spPr>
                <a:xfrm>
                  <a:off x="6086270" y="5725510"/>
                  <a:ext cx="139148" cy="1292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A2BB30F4-ADA5-037B-84AE-5B9BE1571603}"/>
                    </a:ext>
                  </a:extLst>
                </p:cNvPr>
                <p:cNvSpPr/>
                <p:nvPr/>
              </p:nvSpPr>
              <p:spPr>
                <a:xfrm>
                  <a:off x="6130106" y="5785644"/>
                  <a:ext cx="235226" cy="2236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0060AFDC-B662-4D89-0371-05D05254DFBD}"/>
                    </a:ext>
                  </a:extLst>
                </p:cNvPr>
                <p:cNvSpPr/>
                <p:nvPr/>
              </p:nvSpPr>
              <p:spPr>
                <a:xfrm rot="2265067">
                  <a:off x="6193206" y="5895381"/>
                  <a:ext cx="361122"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0" name="Picture 9" descr="A close-up of a bug&#10;&#10;Description automatically generated with medium confidence">
              <a:extLst>
                <a:ext uri="{FF2B5EF4-FFF2-40B4-BE49-F238E27FC236}">
                  <a16:creationId xmlns:a16="http://schemas.microsoft.com/office/drawing/2014/main" id="{AFA250B0-8E83-DEF0-FB67-08F904DD4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7688381">
              <a:off x="6379803" y="5847498"/>
              <a:ext cx="676740" cy="1232897"/>
            </a:xfrm>
            <a:prstGeom prst="rect">
              <a:avLst/>
            </a:prstGeom>
          </p:spPr>
        </p:pic>
        <p:pic>
          <p:nvPicPr>
            <p:cNvPr id="11" name="Picture 10">
              <a:extLst>
                <a:ext uri="{FF2B5EF4-FFF2-40B4-BE49-F238E27FC236}">
                  <a16:creationId xmlns:a16="http://schemas.microsoft.com/office/drawing/2014/main" id="{F489DE11-2282-2D96-54CB-58B0DA3365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01993" flipH="1">
              <a:off x="7150581" y="6189110"/>
              <a:ext cx="953906" cy="370597"/>
            </a:xfrm>
            <a:prstGeom prst="rect">
              <a:avLst/>
            </a:prstGeom>
          </p:spPr>
        </p:pic>
        <p:grpSp>
          <p:nvGrpSpPr>
            <p:cNvPr id="12" name="Group 11">
              <a:extLst>
                <a:ext uri="{FF2B5EF4-FFF2-40B4-BE49-F238E27FC236}">
                  <a16:creationId xmlns:a16="http://schemas.microsoft.com/office/drawing/2014/main" id="{EB8B4B50-4260-809D-C116-16471CFF50D1}"/>
                </a:ext>
              </a:extLst>
            </p:cNvPr>
            <p:cNvGrpSpPr/>
            <p:nvPr/>
          </p:nvGrpSpPr>
          <p:grpSpPr>
            <a:xfrm rot="19342917">
              <a:off x="6284883" y="5778965"/>
              <a:ext cx="391195" cy="379747"/>
              <a:chOff x="-1207351" y="1738015"/>
              <a:chExt cx="437496" cy="505608"/>
            </a:xfrm>
          </p:grpSpPr>
          <p:sp>
            <p:nvSpPr>
              <p:cNvPr id="17" name="Oval 16">
                <a:extLst>
                  <a:ext uri="{FF2B5EF4-FFF2-40B4-BE49-F238E27FC236}">
                    <a16:creationId xmlns:a16="http://schemas.microsoft.com/office/drawing/2014/main" id="{047FA640-B20B-8216-AEA7-A1DCFC0A37BD}"/>
                  </a:ext>
                </a:extLst>
              </p:cNvPr>
              <p:cNvSpPr/>
              <p:nvPr/>
            </p:nvSpPr>
            <p:spPr>
              <a:xfrm rot="15661173">
                <a:off x="-1212320" y="2109444"/>
                <a:ext cx="139148" cy="1292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E9A58920-1EBF-B214-AB0A-156919B9174E}"/>
                  </a:ext>
                </a:extLst>
              </p:cNvPr>
              <p:cNvSpPr/>
              <p:nvPr/>
            </p:nvSpPr>
            <p:spPr>
              <a:xfrm rot="15661173">
                <a:off x="-1168671" y="1954728"/>
                <a:ext cx="235226" cy="2236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3F053FD7-D0A6-2F6C-720E-A2C24CE052CF}"/>
                  </a:ext>
                </a:extLst>
              </p:cNvPr>
              <p:cNvSpPr/>
              <p:nvPr/>
            </p:nvSpPr>
            <p:spPr>
              <a:xfrm rot="17926240">
                <a:off x="-1102816" y="1766176"/>
                <a:ext cx="361122"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E17F7F97-2234-072C-A308-37885BE83EE4}"/>
                </a:ext>
              </a:extLst>
            </p:cNvPr>
            <p:cNvGrpSpPr/>
            <p:nvPr/>
          </p:nvGrpSpPr>
          <p:grpSpPr>
            <a:xfrm rot="16200000">
              <a:off x="6955371" y="5755139"/>
              <a:ext cx="391195" cy="379747"/>
              <a:chOff x="-1207351" y="1738015"/>
              <a:chExt cx="437496" cy="505608"/>
            </a:xfrm>
          </p:grpSpPr>
          <p:sp>
            <p:nvSpPr>
              <p:cNvPr id="14" name="Oval 13">
                <a:extLst>
                  <a:ext uri="{FF2B5EF4-FFF2-40B4-BE49-F238E27FC236}">
                    <a16:creationId xmlns:a16="http://schemas.microsoft.com/office/drawing/2014/main" id="{A93B6BF9-7794-6E6A-D128-3E4056383C4D}"/>
                  </a:ext>
                </a:extLst>
              </p:cNvPr>
              <p:cNvSpPr/>
              <p:nvPr/>
            </p:nvSpPr>
            <p:spPr>
              <a:xfrm rot="15661173">
                <a:off x="-1212320" y="2109444"/>
                <a:ext cx="139148" cy="12920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4F0AA898-F185-6294-3BEA-53FA542271DB}"/>
                  </a:ext>
                </a:extLst>
              </p:cNvPr>
              <p:cNvSpPr/>
              <p:nvPr/>
            </p:nvSpPr>
            <p:spPr>
              <a:xfrm rot="15661173">
                <a:off x="-1168671" y="1954728"/>
                <a:ext cx="235226" cy="22363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8075794E-88B9-4644-30DE-F8F5B874AC6A}"/>
                  </a:ext>
                </a:extLst>
              </p:cNvPr>
              <p:cNvSpPr/>
              <p:nvPr/>
            </p:nvSpPr>
            <p:spPr>
              <a:xfrm rot="17926240">
                <a:off x="-1102816" y="1766176"/>
                <a:ext cx="361122" cy="3048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362835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ABC086-B93C-C5EC-3539-9D646F28D2D7}"/>
              </a:ext>
            </a:extLst>
          </p:cNvPr>
          <p:cNvSpPr>
            <a:spLocks noGrp="1"/>
          </p:cNvSpPr>
          <p:nvPr>
            <p:ph type="title"/>
          </p:nvPr>
        </p:nvSpPr>
        <p:spPr/>
        <p:txBody>
          <a:bodyPr/>
          <a:lstStyle/>
          <a:p>
            <a:endParaRPr lang="en-US" dirty="0"/>
          </a:p>
        </p:txBody>
      </p:sp>
      <p:sp>
        <p:nvSpPr>
          <p:cNvPr id="8" name="Title 1">
            <a:extLst>
              <a:ext uri="{FF2B5EF4-FFF2-40B4-BE49-F238E27FC236}">
                <a16:creationId xmlns:a16="http://schemas.microsoft.com/office/drawing/2014/main" id="{7DB2D6DF-D548-CDF8-E35C-36A0DADF65B4}"/>
              </a:ext>
            </a:extLst>
          </p:cNvPr>
          <p:cNvSpPr txBox="1">
            <a:spLocks/>
          </p:cNvSpPr>
          <p:nvPr/>
        </p:nvSpPr>
        <p:spPr>
          <a:xfrm>
            <a:off x="0" y="2013172"/>
            <a:ext cx="12192000" cy="20916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i="1" dirty="0">
                <a:latin typeface="Arial" panose="020B0604020202020204" pitchFamily="34" charset="0"/>
                <a:cs typeface="Arial" panose="020B0604020202020204" pitchFamily="34" charset="0"/>
              </a:rPr>
              <a:t>Summary</a:t>
            </a:r>
          </a:p>
        </p:txBody>
      </p:sp>
      <p:sp>
        <p:nvSpPr>
          <p:cNvPr id="3" name="Slide Number Placeholder 2">
            <a:extLst>
              <a:ext uri="{FF2B5EF4-FFF2-40B4-BE49-F238E27FC236}">
                <a16:creationId xmlns:a16="http://schemas.microsoft.com/office/drawing/2014/main" id="{E6026461-F992-CBAE-C54F-96CFCEAA37AA}"/>
              </a:ext>
            </a:extLst>
          </p:cNvPr>
          <p:cNvSpPr>
            <a:spLocks noGrp="1"/>
          </p:cNvSpPr>
          <p:nvPr>
            <p:ph type="sldNum" sz="quarter" idx="12"/>
          </p:nvPr>
        </p:nvSpPr>
        <p:spPr/>
        <p:txBody>
          <a:bodyPr/>
          <a:lstStyle/>
          <a:p>
            <a:fld id="{C5EF2332-01BF-834F-8236-50238282D533}" type="slidenum">
              <a:rPr lang="en-US" smtClean="0"/>
              <a:t>48</a:t>
            </a:fld>
            <a:endParaRPr lang="en-US"/>
          </a:p>
        </p:txBody>
      </p:sp>
    </p:spTree>
    <p:extLst>
      <p:ext uri="{BB962C8B-B14F-4D97-AF65-F5344CB8AC3E}">
        <p14:creationId xmlns:p14="http://schemas.microsoft.com/office/powerpoint/2010/main" val="621068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20348E-7D6B-45A0-81E0-76A4553041FC}"/>
              </a:ext>
            </a:extLst>
          </p:cNvPr>
          <p:cNvSpPr>
            <a:spLocks noGrp="1"/>
          </p:cNvSpPr>
          <p:nvPr>
            <p:ph idx="1"/>
          </p:nvPr>
        </p:nvSpPr>
        <p:spPr>
          <a:xfrm>
            <a:off x="697523" y="802641"/>
            <a:ext cx="10515600" cy="2875279"/>
          </a:xfrm>
        </p:spPr>
        <p:txBody>
          <a:bodyPr anchor="ctr">
            <a:normAutofit/>
          </a:bodyPr>
          <a:lstStyle/>
          <a:p>
            <a:pPr marL="0" indent="0">
              <a:buNone/>
            </a:pPr>
            <a:r>
              <a:rPr lang="en-US" sz="2400" dirty="0">
                <a:latin typeface="Arial" panose="020B0604020202020204" pitchFamily="34" charset="0"/>
                <a:cs typeface="Arial" panose="020B0604020202020204" pitchFamily="34" charset="0"/>
              </a:rPr>
              <a:t>1. How did (a) land cover and (b) water chemistry change over the period 1987-2009?</a:t>
            </a:r>
          </a:p>
          <a:p>
            <a:pPr marL="457188" lvl="1" indent="0">
              <a:buNone/>
            </a:pPr>
            <a:endParaRPr lang="en-US" sz="1000" b="1" dirty="0">
              <a:latin typeface="Arial" panose="020B0604020202020204" pitchFamily="34" charset="0"/>
              <a:cs typeface="Arial" panose="020B0604020202020204" pitchFamily="34" charset="0"/>
            </a:endParaRPr>
          </a:p>
          <a:p>
            <a:pPr marL="457188" lvl="1" indent="0">
              <a:buNone/>
            </a:pPr>
            <a:r>
              <a:rPr lang="en-US" sz="2400" b="1" dirty="0">
                <a:latin typeface="Arial" panose="020B0604020202020204" pitchFamily="34" charset="0"/>
                <a:cs typeface="Arial" panose="020B0604020202020204" pitchFamily="34" charset="0"/>
              </a:rPr>
              <a:t>Increases in developed land and SC (also Cl</a:t>
            </a:r>
            <a:r>
              <a:rPr lang="en-US" sz="2400" b="1" baseline="300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 and Ca</a:t>
            </a:r>
            <a:r>
              <a:rPr lang="en-US" sz="2400" b="1" baseline="30000" dirty="0">
                <a:latin typeface="Arial" panose="020B0604020202020204" pitchFamily="34" charset="0"/>
                <a:cs typeface="Arial" panose="020B0604020202020204" pitchFamily="34" charset="0"/>
              </a:rPr>
              <a:t>2+</a:t>
            </a:r>
            <a:r>
              <a:rPr lang="en-US" sz="2400" b="1" dirty="0">
                <a:latin typeface="Arial" panose="020B0604020202020204" pitchFamily="34" charset="0"/>
                <a:cs typeface="Arial" panose="020B0604020202020204" pitchFamily="34" charset="0"/>
              </a:rPr>
              <a:t>) with great variations among sub-watersheds.</a:t>
            </a:r>
          </a:p>
          <a:p>
            <a:pPr marL="514350" indent="-514350">
              <a:buFont typeface="+mj-lt"/>
              <a:buAutoNum type="arabicPeriod"/>
            </a:pPr>
            <a:endParaRPr lang="en-US" sz="2800" b="1"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F86D5D8A-917E-73FD-B19F-058C02BF74F0}"/>
              </a:ext>
            </a:extLst>
          </p:cNvPr>
          <p:cNvSpPr txBox="1">
            <a:spLocks/>
          </p:cNvSpPr>
          <p:nvPr/>
        </p:nvSpPr>
        <p:spPr>
          <a:xfrm>
            <a:off x="96672" y="17487"/>
            <a:ext cx="12192000"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Summary</a:t>
            </a:r>
          </a:p>
        </p:txBody>
      </p:sp>
      <p:sp>
        <p:nvSpPr>
          <p:cNvPr id="6" name="TextBox 5">
            <a:extLst>
              <a:ext uri="{FF2B5EF4-FFF2-40B4-BE49-F238E27FC236}">
                <a16:creationId xmlns:a16="http://schemas.microsoft.com/office/drawing/2014/main" id="{4C9E2021-6227-0357-4908-5675AAA2FA78}"/>
              </a:ext>
            </a:extLst>
          </p:cNvPr>
          <p:cNvSpPr txBox="1"/>
          <p:nvPr/>
        </p:nvSpPr>
        <p:spPr>
          <a:xfrm>
            <a:off x="697522" y="3059728"/>
            <a:ext cx="10515599" cy="1569660"/>
          </a:xfrm>
          <a:prstGeom prst="rect">
            <a:avLst/>
          </a:prstGeom>
          <a:noFill/>
        </p:spPr>
        <p:txBody>
          <a:bodyPr wrap="square">
            <a:spAutoFit/>
          </a:bodyPr>
          <a:lstStyle/>
          <a:p>
            <a:pPr marL="0" indent="0">
              <a:buNone/>
            </a:pPr>
            <a:r>
              <a:rPr lang="en-US" sz="2400" dirty="0">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rPr>
              <a:t>2. How did benthic macroinvertebrate communities respond to rapid urban development?</a:t>
            </a:r>
          </a:p>
          <a:p>
            <a:pPr marL="0" indent="0">
              <a:buNone/>
            </a:pPr>
            <a:r>
              <a:rPr lang="en-US" sz="2400" b="1" dirty="0">
                <a:latin typeface="Arial" panose="020B0604020202020204" pitchFamily="34" charset="0"/>
                <a:cs typeface="Arial" panose="020B0604020202020204" pitchFamily="34" charset="0"/>
              </a:rPr>
              <a:t>	</a:t>
            </a:r>
          </a:p>
          <a:p>
            <a:pPr marL="0" indent="0">
              <a:buNone/>
            </a:pPr>
            <a:r>
              <a:rPr lang="en-US" sz="2400" b="1" dirty="0">
                <a:latin typeface="Arial" panose="020B0604020202020204" pitchFamily="34" charset="0"/>
                <a:cs typeface="Arial" panose="020B0604020202020204" pitchFamily="34" charset="0"/>
              </a:rPr>
              <a:t>	Benthic assemblages were distinct between 1987 and 2009.</a:t>
            </a:r>
          </a:p>
        </p:txBody>
      </p:sp>
      <p:sp>
        <p:nvSpPr>
          <p:cNvPr id="8" name="TextBox 7">
            <a:extLst>
              <a:ext uri="{FF2B5EF4-FFF2-40B4-BE49-F238E27FC236}">
                <a16:creationId xmlns:a16="http://schemas.microsoft.com/office/drawing/2014/main" id="{FCE3546E-095C-56E0-1015-20D2CEFA1763}"/>
              </a:ext>
            </a:extLst>
          </p:cNvPr>
          <p:cNvSpPr txBox="1"/>
          <p:nvPr/>
        </p:nvSpPr>
        <p:spPr>
          <a:xfrm>
            <a:off x="697522" y="4876800"/>
            <a:ext cx="10515599" cy="1354217"/>
          </a:xfrm>
          <a:prstGeom prst="rect">
            <a:avLst/>
          </a:prstGeom>
          <a:noFill/>
        </p:spPr>
        <p:txBody>
          <a:bodyPr wrap="square">
            <a:spAutoFit/>
          </a:bodyPr>
          <a:lstStyle/>
          <a:p>
            <a:pPr marL="0" indent="0">
              <a:buNone/>
            </a:pPr>
            <a:r>
              <a:rPr lang="en-US" sz="2400" dirty="0">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rPr>
              <a:t>3. What was the likely cause of benthic decline? </a:t>
            </a:r>
          </a:p>
          <a:p>
            <a:pPr marL="0" indent="0">
              <a:buNone/>
            </a:pPr>
            <a:endParaRPr lang="en-US" sz="1000" b="1"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	Road salt was likely a driving cause of benthic declines, especially at downstream mainstem stations.</a:t>
            </a:r>
          </a:p>
        </p:txBody>
      </p:sp>
      <p:sp>
        <p:nvSpPr>
          <p:cNvPr id="5" name="Slide Number Placeholder 4">
            <a:extLst>
              <a:ext uri="{FF2B5EF4-FFF2-40B4-BE49-F238E27FC236}">
                <a16:creationId xmlns:a16="http://schemas.microsoft.com/office/drawing/2014/main" id="{3ABB3B1C-5F4E-924A-7240-0CF5849F5378}"/>
              </a:ext>
            </a:extLst>
          </p:cNvPr>
          <p:cNvSpPr>
            <a:spLocks noGrp="1"/>
          </p:cNvSpPr>
          <p:nvPr>
            <p:ph type="sldNum" sz="quarter" idx="12"/>
          </p:nvPr>
        </p:nvSpPr>
        <p:spPr/>
        <p:txBody>
          <a:bodyPr/>
          <a:lstStyle/>
          <a:p>
            <a:fld id="{C5EF2332-01BF-834F-8236-50238282D533}" type="slidenum">
              <a:rPr lang="en-US" smtClean="0"/>
              <a:t>49</a:t>
            </a:fld>
            <a:endParaRPr lang="en-US"/>
          </a:p>
        </p:txBody>
      </p:sp>
    </p:spTree>
    <p:extLst>
      <p:ext uri="{BB962C8B-B14F-4D97-AF65-F5344CB8AC3E}">
        <p14:creationId xmlns:p14="http://schemas.microsoft.com/office/powerpoint/2010/main" val="99363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0251053-196A-C70A-46B7-F50ED214685D}"/>
              </a:ext>
            </a:extLst>
          </p:cNvPr>
          <p:cNvPicPr>
            <a:picLocks noGrp="1" noChangeAspect="1"/>
          </p:cNvPicPr>
          <p:nvPr>
            <p:ph idx="1"/>
          </p:nvPr>
        </p:nvPicPr>
        <p:blipFill>
          <a:blip r:embed="rId3"/>
          <a:stretch>
            <a:fillRect/>
          </a:stretch>
        </p:blipFill>
        <p:spPr>
          <a:xfrm>
            <a:off x="6983042" y="718500"/>
            <a:ext cx="4277993" cy="6050048"/>
          </a:xfrm>
        </p:spPr>
      </p:pic>
      <p:sp>
        <p:nvSpPr>
          <p:cNvPr id="4" name="Slide Number Placeholder 3">
            <a:extLst>
              <a:ext uri="{FF2B5EF4-FFF2-40B4-BE49-F238E27FC236}">
                <a16:creationId xmlns:a16="http://schemas.microsoft.com/office/drawing/2014/main" id="{DABC465E-F445-29EE-01B1-CE0651673EFC}"/>
              </a:ext>
            </a:extLst>
          </p:cNvPr>
          <p:cNvSpPr>
            <a:spLocks noGrp="1"/>
          </p:cNvSpPr>
          <p:nvPr>
            <p:ph type="sldNum" sz="quarter" idx="12"/>
          </p:nvPr>
        </p:nvSpPr>
        <p:spPr/>
        <p:txBody>
          <a:bodyPr/>
          <a:lstStyle/>
          <a:p>
            <a:fld id="{C5EF2332-01BF-834F-8236-50238282D533}" type="slidenum">
              <a:rPr lang="en-US" smtClean="0"/>
              <a:pPr/>
              <a:t>5</a:t>
            </a:fld>
            <a:endParaRPr lang="en-US" dirty="0"/>
          </a:p>
        </p:txBody>
      </p:sp>
      <p:sp>
        <p:nvSpPr>
          <p:cNvPr id="7" name="Title 1">
            <a:extLst>
              <a:ext uri="{FF2B5EF4-FFF2-40B4-BE49-F238E27FC236}">
                <a16:creationId xmlns:a16="http://schemas.microsoft.com/office/drawing/2014/main" id="{AA076981-DC14-D00A-3E99-843B75809357}"/>
              </a:ext>
            </a:extLst>
          </p:cNvPr>
          <p:cNvSpPr txBox="1">
            <a:spLocks/>
          </p:cNvSpPr>
          <p:nvPr/>
        </p:nvSpPr>
        <p:spPr>
          <a:xfrm>
            <a:off x="0" y="-205928"/>
            <a:ext cx="121920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ysClr val="windowText" lastClr="000000"/>
                </a:solidFill>
                <a:effectLst/>
                <a:uLnTx/>
                <a:uFillTx/>
                <a:latin typeface="Calibri"/>
                <a:ea typeface="+mj-ea"/>
                <a:cs typeface="+mj-cs"/>
              </a:rPr>
              <a:t>Urban sprawl &amp; the Chesapeake Bay “Pollution Diet”</a:t>
            </a:r>
          </a:p>
        </p:txBody>
      </p:sp>
      <p:pic>
        <p:nvPicPr>
          <p:cNvPr id="1026" name="Picture 2" descr="There is No Single Cause of Sprawl.">
            <a:extLst>
              <a:ext uri="{FF2B5EF4-FFF2-40B4-BE49-F238E27FC236}">
                <a16:creationId xmlns:a16="http://schemas.microsoft.com/office/drawing/2014/main" id="{70AE4F2C-D5BD-CB2F-1443-C172B0DF7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62" y="3574313"/>
            <a:ext cx="4277993" cy="319423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9DAF2C5-783C-0095-4ABE-28B7DD02DE74}"/>
              </a:ext>
            </a:extLst>
          </p:cNvPr>
          <p:cNvSpPr txBox="1">
            <a:spLocks/>
          </p:cNvSpPr>
          <p:nvPr/>
        </p:nvSpPr>
        <p:spPr>
          <a:xfrm>
            <a:off x="597131" y="1025128"/>
            <a:ext cx="5156651" cy="5157011"/>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800"/>
              </a:spcAft>
              <a:buNone/>
            </a:pPr>
            <a:endParaRPr lang="en-US" sz="2400" baseline="30000" dirty="0"/>
          </a:p>
        </p:txBody>
      </p:sp>
      <p:sp>
        <p:nvSpPr>
          <p:cNvPr id="3" name="Content Placeholder 2">
            <a:extLst>
              <a:ext uri="{FF2B5EF4-FFF2-40B4-BE49-F238E27FC236}">
                <a16:creationId xmlns:a16="http://schemas.microsoft.com/office/drawing/2014/main" id="{86B9D876-FD10-CC3D-8F20-3A3791E821E1}"/>
              </a:ext>
            </a:extLst>
          </p:cNvPr>
          <p:cNvSpPr txBox="1">
            <a:spLocks/>
          </p:cNvSpPr>
          <p:nvPr/>
        </p:nvSpPr>
        <p:spPr>
          <a:xfrm>
            <a:off x="930965" y="718500"/>
            <a:ext cx="5684399" cy="3030037"/>
          </a:xfrm>
          <a:prstGeom prst="rect">
            <a:avLst/>
          </a:prstGeom>
        </p:spPr>
        <p:txBody>
          <a:bodyPr vert="horz" lIns="91440" tIns="45720" rIns="91440" bIns="45720" rtlCol="0">
            <a:normAutofit lnSpcReduction="10000"/>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800"/>
              </a:spcAft>
              <a:buFont typeface="Wingdings" panose="05000000000000000000" pitchFamily="2" charset="2"/>
              <a:buChar char="Ø"/>
            </a:pPr>
            <a:r>
              <a:rPr lang="en-US" sz="2800" dirty="0"/>
              <a:t>Consumes large areas of land </a:t>
            </a:r>
          </a:p>
          <a:p>
            <a:pPr>
              <a:spcBef>
                <a:spcPts val="0"/>
              </a:spcBef>
              <a:spcAft>
                <a:spcPts val="800"/>
              </a:spcAft>
              <a:buFont typeface="Wingdings" panose="05000000000000000000" pitchFamily="2" charset="2"/>
              <a:buChar char="Ø"/>
            </a:pPr>
            <a:r>
              <a:rPr lang="en-US" sz="2800" dirty="0"/>
              <a:t>Increases reliance on cars</a:t>
            </a:r>
          </a:p>
          <a:p>
            <a:pPr>
              <a:spcBef>
                <a:spcPts val="0"/>
              </a:spcBef>
              <a:spcAft>
                <a:spcPts val="800"/>
              </a:spcAft>
              <a:buFont typeface="Wingdings" panose="05000000000000000000" pitchFamily="2" charset="2"/>
              <a:buChar char="Ø"/>
            </a:pPr>
            <a:r>
              <a:rPr lang="en-US" sz="2800" dirty="0"/>
              <a:t>Creates fragmented open spaces</a:t>
            </a:r>
          </a:p>
          <a:p>
            <a:pPr>
              <a:spcBef>
                <a:spcPts val="0"/>
              </a:spcBef>
              <a:spcAft>
                <a:spcPts val="800"/>
              </a:spcAft>
              <a:buFont typeface="Wingdings" panose="05000000000000000000" pitchFamily="2" charset="2"/>
              <a:buChar char="Ø"/>
            </a:pPr>
            <a:r>
              <a:rPr lang="en-US" sz="2800" dirty="0"/>
              <a:t>Runoff</a:t>
            </a:r>
          </a:p>
          <a:p>
            <a:pPr lvl="1">
              <a:spcBef>
                <a:spcPts val="0"/>
              </a:spcBef>
              <a:spcAft>
                <a:spcPts val="800"/>
              </a:spcAft>
              <a:buFont typeface="Wingdings" panose="05000000000000000000" pitchFamily="2" charset="2"/>
              <a:buChar char="Ø"/>
            </a:pPr>
            <a:r>
              <a:rPr lang="en-US" sz="2400" dirty="0"/>
              <a:t>Sediment</a:t>
            </a:r>
          </a:p>
          <a:p>
            <a:pPr lvl="1">
              <a:spcBef>
                <a:spcPts val="0"/>
              </a:spcBef>
              <a:spcAft>
                <a:spcPts val="800"/>
              </a:spcAft>
              <a:buFont typeface="Wingdings" panose="05000000000000000000" pitchFamily="2" charset="2"/>
              <a:buChar char="Ø"/>
            </a:pPr>
            <a:r>
              <a:rPr lang="en-US" sz="2400" dirty="0"/>
              <a:t>Nutrients</a:t>
            </a:r>
            <a:endParaRPr lang="en-US" dirty="0"/>
          </a:p>
        </p:txBody>
      </p:sp>
    </p:spTree>
    <p:extLst>
      <p:ext uri="{BB962C8B-B14F-4D97-AF65-F5344CB8AC3E}">
        <p14:creationId xmlns:p14="http://schemas.microsoft.com/office/powerpoint/2010/main" val="35060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05"/>
            <a:ext cx="10972800" cy="1143000"/>
          </a:xfrm>
        </p:spPr>
        <p:txBody>
          <a:bodyPr>
            <a:normAutofit/>
          </a:bodyPr>
          <a:lstStyle/>
          <a:p>
            <a:r>
              <a:rPr lang="en-US" sz="6000" b="1" dirty="0"/>
              <a:t>Outline</a:t>
            </a:r>
            <a:endParaRPr sz="4800" b="1" dirty="0"/>
          </a:p>
        </p:txBody>
      </p:sp>
      <p:sp>
        <p:nvSpPr>
          <p:cNvPr id="13" name="Content Placeholder 2">
            <a:extLst>
              <a:ext uri="{FF2B5EF4-FFF2-40B4-BE49-F238E27FC236}">
                <a16:creationId xmlns:a16="http://schemas.microsoft.com/office/drawing/2014/main" id="{D51E73E9-448A-17A1-5EE5-7BDF57998AEF}"/>
              </a:ext>
            </a:extLst>
          </p:cNvPr>
          <p:cNvSpPr txBox="1">
            <a:spLocks/>
          </p:cNvSpPr>
          <p:nvPr/>
        </p:nvSpPr>
        <p:spPr>
          <a:xfrm>
            <a:off x="597131" y="1313364"/>
            <a:ext cx="10985269" cy="4779324"/>
          </a:xfrm>
          <a:prstGeom prst="rect">
            <a:avLst/>
          </a:prstGeom>
        </p:spPr>
        <p:txBody>
          <a:bodyPr vert="horz" lIns="91440" tIns="45720" rIns="91440" bIns="45720" rtlCol="0">
            <a:normAutofit fontScale="92500"/>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200000"/>
              </a:lnSpc>
              <a:spcBef>
                <a:spcPts val="0"/>
              </a:spcBef>
              <a:spcAft>
                <a:spcPts val="800"/>
              </a:spcAft>
              <a:buFont typeface="Wingdings" panose="05000000000000000000" pitchFamily="2" charset="2"/>
              <a:buChar char="Ø"/>
            </a:pPr>
            <a:r>
              <a:rPr lang="en-US" sz="4000" b="1" dirty="0">
                <a:solidFill>
                  <a:schemeClr val="tx1">
                    <a:alpha val="25000"/>
                  </a:schemeClr>
                </a:solidFill>
              </a:rPr>
              <a:t>Background Information</a:t>
            </a:r>
          </a:p>
          <a:p>
            <a:pPr>
              <a:lnSpc>
                <a:spcPct val="200000"/>
              </a:lnSpc>
              <a:spcBef>
                <a:spcPts val="0"/>
              </a:spcBef>
              <a:spcAft>
                <a:spcPts val="800"/>
              </a:spcAft>
              <a:buFont typeface="Wingdings" panose="05000000000000000000" pitchFamily="2" charset="2"/>
              <a:buChar char="Ø"/>
            </a:pPr>
            <a:r>
              <a:rPr lang="en-US" sz="4000" b="1" dirty="0">
                <a:solidFill>
                  <a:schemeClr val="tx1">
                    <a:alpha val="25000"/>
                  </a:schemeClr>
                </a:solidFill>
              </a:rPr>
              <a:t>Initial phase of rapid urban development</a:t>
            </a:r>
          </a:p>
          <a:p>
            <a:pPr>
              <a:lnSpc>
                <a:spcPct val="200000"/>
              </a:lnSpc>
              <a:spcBef>
                <a:spcPts val="0"/>
              </a:spcBef>
              <a:spcAft>
                <a:spcPts val="800"/>
              </a:spcAft>
              <a:buFont typeface="Wingdings" panose="05000000000000000000" pitchFamily="2" charset="2"/>
              <a:buChar char="Ø"/>
            </a:pPr>
            <a:r>
              <a:rPr lang="en-US" sz="4000" b="1" dirty="0"/>
              <a:t>Continuing phase of urbanization</a:t>
            </a:r>
          </a:p>
          <a:p>
            <a:pPr>
              <a:lnSpc>
                <a:spcPct val="200000"/>
              </a:lnSpc>
              <a:spcBef>
                <a:spcPts val="0"/>
              </a:spcBef>
              <a:spcAft>
                <a:spcPts val="800"/>
              </a:spcAft>
              <a:buFont typeface="Wingdings" panose="05000000000000000000" pitchFamily="2" charset="2"/>
              <a:buChar char="Ø"/>
            </a:pPr>
            <a:r>
              <a:rPr lang="en-US" sz="4000" b="1" dirty="0">
                <a:solidFill>
                  <a:schemeClr val="tx1">
                    <a:alpha val="25000"/>
                  </a:schemeClr>
                </a:solidFill>
              </a:rPr>
              <a:t>Conclusion</a:t>
            </a:r>
          </a:p>
        </p:txBody>
      </p:sp>
      <p:sp>
        <p:nvSpPr>
          <p:cNvPr id="4" name="Slide Number Placeholder 3">
            <a:extLst>
              <a:ext uri="{FF2B5EF4-FFF2-40B4-BE49-F238E27FC236}">
                <a16:creationId xmlns:a16="http://schemas.microsoft.com/office/drawing/2014/main" id="{DF23B1AF-D55A-0AC4-F7A9-28EF9D56B804}"/>
              </a:ext>
            </a:extLst>
          </p:cNvPr>
          <p:cNvSpPr>
            <a:spLocks noGrp="1"/>
          </p:cNvSpPr>
          <p:nvPr>
            <p:ph type="sldNum" sz="quarter" idx="12"/>
          </p:nvPr>
        </p:nvSpPr>
        <p:spPr/>
        <p:txBody>
          <a:bodyPr/>
          <a:lstStyle/>
          <a:p>
            <a:fld id="{C5EF2332-01BF-834F-8236-50238282D533}" type="slidenum">
              <a:rPr lang="en-US" smtClean="0"/>
              <a:t>50</a:t>
            </a:fld>
            <a:endParaRPr lang="en-US"/>
          </a:p>
        </p:txBody>
      </p:sp>
    </p:spTree>
    <p:extLst>
      <p:ext uri="{BB962C8B-B14F-4D97-AF65-F5344CB8AC3E}">
        <p14:creationId xmlns:p14="http://schemas.microsoft.com/office/powerpoint/2010/main" val="1335735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C61E06C-A6AC-8006-36CD-4AC795494915}"/>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Text" lastClr="000000"/>
                </a:solidFill>
                <a:effectLst/>
                <a:uLnTx/>
                <a:uFillTx/>
                <a:latin typeface="Calibri"/>
                <a:ea typeface="+mj-ea"/>
                <a:cs typeface="+mj-cs"/>
              </a:rPr>
              <a:t>Stormwater management features (SMFs)</a:t>
            </a:r>
          </a:p>
        </p:txBody>
      </p:sp>
      <p:pic>
        <p:nvPicPr>
          <p:cNvPr id="4" name="Picture 3" descr="A picture containing grass, building, outdoor, brick&#10;&#10;Description automatically generated">
            <a:extLst>
              <a:ext uri="{FF2B5EF4-FFF2-40B4-BE49-F238E27FC236}">
                <a16:creationId xmlns:a16="http://schemas.microsoft.com/office/drawing/2014/main" id="{49EBCB06-7618-0F89-45DD-37A947782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472" y="682642"/>
            <a:ext cx="3892412" cy="2919309"/>
          </a:xfrm>
          <a:prstGeom prst="rect">
            <a:avLst/>
          </a:prstGeom>
        </p:spPr>
      </p:pic>
      <p:pic>
        <p:nvPicPr>
          <p:cNvPr id="8" name="Picture 7" descr="A picture containing grass, tree, outdoor, park&#10;&#10;Description automatically generated">
            <a:extLst>
              <a:ext uri="{FF2B5EF4-FFF2-40B4-BE49-F238E27FC236}">
                <a16:creationId xmlns:a16="http://schemas.microsoft.com/office/drawing/2014/main" id="{0D8330F1-C2C5-ECBA-136C-89AAB7336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254" y="3632180"/>
            <a:ext cx="4001052" cy="3000789"/>
          </a:xfrm>
          <a:prstGeom prst="rect">
            <a:avLst/>
          </a:prstGeom>
        </p:spPr>
      </p:pic>
      <p:sp>
        <p:nvSpPr>
          <p:cNvPr id="3" name="Slide Number Placeholder 2">
            <a:extLst>
              <a:ext uri="{FF2B5EF4-FFF2-40B4-BE49-F238E27FC236}">
                <a16:creationId xmlns:a16="http://schemas.microsoft.com/office/drawing/2014/main" id="{BEAA7F85-9750-CB55-FDDB-2159D2577DD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F2332-01BF-834F-8236-50238282D533}" type="slidenum">
              <a:rPr kumimoji="0" lang="en-US" sz="1800" b="1"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800" b="1"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069B5520-3A02-526F-7F24-34FE0C91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6323" y="682642"/>
            <a:ext cx="4001052" cy="30007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ormwater Ponds: A Guide for Pond Owners | Home &amp; Garden Information Center">
            <a:extLst>
              <a:ext uri="{FF2B5EF4-FFF2-40B4-BE49-F238E27FC236}">
                <a16:creationId xmlns:a16="http://schemas.microsoft.com/office/drawing/2014/main" id="{ABC31642-5ECF-C9A2-00E3-2856185F4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863" y="3859952"/>
            <a:ext cx="5261060" cy="277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438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1A71B23-2F62-BDE5-3188-72162CE2B7BF}"/>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solidFill>
                  <a:sysClr val="windowText" lastClr="000000"/>
                </a:solidFill>
                <a:effectLst/>
                <a:uLnTx/>
                <a:uFillTx/>
                <a:latin typeface="Calibri"/>
                <a:ea typeface="+mj-ea"/>
                <a:cs typeface="+mj-cs"/>
              </a:rPr>
              <a:t>Stormwater management features (SMFs)</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6BD967D8-4C56-04ED-C2F5-25D8F543D721}"/>
                  </a:ext>
                </a:extLst>
              </p:cNvPr>
              <p:cNvSpPr>
                <a:spLocks noGrp="1"/>
              </p:cNvSpPr>
              <p:nvPr>
                <p:ph idx="1"/>
              </p:nvPr>
            </p:nvSpPr>
            <p:spPr>
              <a:xfrm>
                <a:off x="597131" y="945616"/>
                <a:ext cx="5693740" cy="3346327"/>
              </a:xfrm>
            </p:spPr>
            <p:txBody>
              <a:bodyPr>
                <a:normAutofit/>
              </a:bodyPr>
              <a:lstStyle/>
              <a:p>
                <a:pPr>
                  <a:spcBef>
                    <a:spcPts val="0"/>
                  </a:spcBef>
                  <a:spcAft>
                    <a:spcPts val="1200"/>
                  </a:spcAft>
                  <a:buFont typeface="Wingdings" panose="05000000000000000000" pitchFamily="2" charset="2"/>
                  <a:buChar char="Ø"/>
                </a:pPr>
                <a:r>
                  <a:rPr lang="en-US" sz="3200" b="1" dirty="0"/>
                  <a:t> Functions</a:t>
                </a:r>
              </a:p>
              <a:p>
                <a:pPr lvl="1">
                  <a:spcBef>
                    <a:spcPts val="0"/>
                  </a:spcBef>
                  <a:spcAft>
                    <a:spcPts val="1200"/>
                  </a:spcAft>
                  <a:buFont typeface="Wingdings" panose="05000000000000000000" pitchFamily="2" charset="2"/>
                  <a:buChar char="Ø"/>
                </a:pPr>
                <a14:m>
                  <m:oMath xmlns:m="http://schemas.openxmlformats.org/officeDocument/2006/math">
                    <m:r>
                      <a:rPr lang="en-US">
                        <a:latin typeface="Cambria Math" panose="02040503050406030204" pitchFamily="18" charset="0"/>
                      </a:rPr>
                      <m:t>↘</m:t>
                    </m:r>
                    <m:r>
                      <a:rPr lang="en-US">
                        <a:latin typeface="Cambria Math" panose="02040503050406030204" pitchFamily="18" charset="0"/>
                      </a:rPr>
                      <m:t> </m:t>
                    </m:r>
                  </m:oMath>
                </a14:m>
                <a:r>
                  <a:rPr lang="en-US" dirty="0"/>
                  <a:t>stormwater velocity</a:t>
                </a:r>
              </a:p>
              <a:p>
                <a:pPr lvl="1">
                  <a:spcBef>
                    <a:spcPts val="0"/>
                  </a:spcBef>
                  <a:spcAft>
                    <a:spcPts val="800"/>
                  </a:spcAft>
                  <a:buFont typeface="Wingdings" panose="05000000000000000000" pitchFamily="2" charset="2"/>
                  <a:buChar char="Ø"/>
                </a:pPr>
                <a:r>
                  <a:rPr lang="en-US" sz="2800" dirty="0"/>
                  <a:t> </a:t>
                </a:r>
                <a14:m>
                  <m:oMath xmlns:m="http://schemas.openxmlformats.org/officeDocument/2006/math">
                    <m:r>
                      <a:rPr lang="en-US">
                        <a:latin typeface="Cambria Math" panose="02040503050406030204" pitchFamily="18" charset="0"/>
                      </a:rPr>
                      <m:t>↘</m:t>
                    </m:r>
                  </m:oMath>
                </a14:m>
                <a:r>
                  <a:rPr lang="en-US" dirty="0"/>
                  <a:t> nutrient &amp; sediment inputs</a:t>
                </a:r>
              </a:p>
              <a:p>
                <a:pPr lvl="1">
                  <a:spcBef>
                    <a:spcPts val="0"/>
                  </a:spcBef>
                  <a:spcAft>
                    <a:spcPts val="800"/>
                  </a:spcAft>
                  <a:buFont typeface="Wingdings" panose="05000000000000000000" pitchFamily="2" charset="2"/>
                  <a:buChar char="Ø"/>
                </a:pPr>
                <a:r>
                  <a:rPr lang="en-US" sz="2800" dirty="0"/>
                  <a:t>Habitats for organisms</a:t>
                </a:r>
              </a:p>
              <a:p>
                <a:pPr>
                  <a:spcBef>
                    <a:spcPts val="0"/>
                  </a:spcBef>
                  <a:spcAft>
                    <a:spcPts val="800"/>
                  </a:spcAft>
                  <a:buFont typeface="Wingdings" panose="05000000000000000000" pitchFamily="2" charset="2"/>
                  <a:buChar char="Ø"/>
                </a:pPr>
                <a:endParaRPr lang="en-US" sz="3200" dirty="0"/>
              </a:p>
            </p:txBody>
          </p:sp>
        </mc:Choice>
        <mc:Fallback xmlns="">
          <p:sp>
            <p:nvSpPr>
              <p:cNvPr id="14" name="Content Placeholder 2">
                <a:extLst>
                  <a:ext uri="{FF2B5EF4-FFF2-40B4-BE49-F238E27FC236}">
                    <a16:creationId xmlns:a16="http://schemas.microsoft.com/office/drawing/2014/main" id="{6BD967D8-4C56-04ED-C2F5-25D8F543D721}"/>
                  </a:ext>
                </a:extLst>
              </p:cNvPr>
              <p:cNvSpPr>
                <a:spLocks noGrp="1" noRot="1" noChangeAspect="1" noMove="1" noResize="1" noEditPoints="1" noAdjustHandles="1" noChangeArrowheads="1" noChangeShapeType="1" noTextEdit="1"/>
              </p:cNvSpPr>
              <p:nvPr>
                <p:ph idx="1"/>
              </p:nvPr>
            </p:nvSpPr>
            <p:spPr>
              <a:xfrm>
                <a:off x="597131" y="945616"/>
                <a:ext cx="5693740" cy="3346327"/>
              </a:xfrm>
              <a:blipFill>
                <a:blip r:embed="rId3"/>
                <a:stretch>
                  <a:fillRect l="-2463" t="-236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3DC965C1-45CF-A3FF-6917-C363FD901FBE}"/>
              </a:ext>
            </a:extLst>
          </p:cNvPr>
          <p:cNvGrpSpPr/>
          <p:nvPr/>
        </p:nvGrpSpPr>
        <p:grpSpPr>
          <a:xfrm>
            <a:off x="5536096" y="1084328"/>
            <a:ext cx="6530008" cy="4501464"/>
            <a:chOff x="5161722" y="1084327"/>
            <a:chExt cx="6904382" cy="4654223"/>
          </a:xfrm>
        </p:grpSpPr>
        <p:grpSp>
          <p:nvGrpSpPr>
            <p:cNvPr id="15" name="Group 14">
              <a:extLst>
                <a:ext uri="{FF2B5EF4-FFF2-40B4-BE49-F238E27FC236}">
                  <a16:creationId xmlns:a16="http://schemas.microsoft.com/office/drawing/2014/main" id="{6CDF21B6-2C46-5262-B0E2-50B87DA3C7C2}"/>
                </a:ext>
              </a:extLst>
            </p:cNvPr>
            <p:cNvGrpSpPr/>
            <p:nvPr/>
          </p:nvGrpSpPr>
          <p:grpSpPr>
            <a:xfrm>
              <a:off x="5161722" y="1084327"/>
              <a:ext cx="6904382" cy="4654223"/>
              <a:chOff x="1302222" y="1168657"/>
              <a:chExt cx="9587555" cy="5619041"/>
            </a:xfrm>
          </p:grpSpPr>
          <p:grpSp>
            <p:nvGrpSpPr>
              <p:cNvPr id="27" name="Group 26">
                <a:extLst>
                  <a:ext uri="{FF2B5EF4-FFF2-40B4-BE49-F238E27FC236}">
                    <a16:creationId xmlns:a16="http://schemas.microsoft.com/office/drawing/2014/main" id="{6F4595A5-1F2D-666C-F257-6B47EEA825B4}"/>
                  </a:ext>
                </a:extLst>
              </p:cNvPr>
              <p:cNvGrpSpPr/>
              <p:nvPr/>
            </p:nvGrpSpPr>
            <p:grpSpPr>
              <a:xfrm>
                <a:off x="1302222" y="1168657"/>
                <a:ext cx="9587555" cy="5619041"/>
                <a:chOff x="1302222" y="1168657"/>
                <a:chExt cx="9587555" cy="5619041"/>
              </a:xfrm>
            </p:grpSpPr>
            <p:pic>
              <p:nvPicPr>
                <p:cNvPr id="34" name="Picture 33" descr="Icon&#10;&#10;Description automatically generated">
                  <a:extLst>
                    <a:ext uri="{FF2B5EF4-FFF2-40B4-BE49-F238E27FC236}">
                      <a16:creationId xmlns:a16="http://schemas.microsoft.com/office/drawing/2014/main" id="{D2608E86-BC36-87EE-7293-0755E8474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14692" flipH="1">
                  <a:off x="6166305" y="1825681"/>
                  <a:ext cx="1216892" cy="668762"/>
                </a:xfrm>
                <a:prstGeom prst="rect">
                  <a:avLst/>
                </a:prstGeom>
              </p:spPr>
            </p:pic>
            <p:pic>
              <p:nvPicPr>
                <p:cNvPr id="36" name="Picture 35" descr="Diagram&#10;&#10;Description automatically generated">
                  <a:extLst>
                    <a:ext uri="{FF2B5EF4-FFF2-40B4-BE49-F238E27FC236}">
                      <a16:creationId xmlns:a16="http://schemas.microsoft.com/office/drawing/2014/main" id="{79964644-1A9B-C7B7-E9B5-3FFC0A8BD6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2222" y="2277677"/>
                  <a:ext cx="9587555" cy="4510021"/>
                </a:xfrm>
                <a:prstGeom prst="rect">
                  <a:avLst/>
                </a:prstGeom>
              </p:spPr>
            </p:pic>
            <p:pic>
              <p:nvPicPr>
                <p:cNvPr id="42" name="Picture 41" descr="Background pattern&#10;&#10;Description automatically generated with medium confidence">
                  <a:extLst>
                    <a:ext uri="{FF2B5EF4-FFF2-40B4-BE49-F238E27FC236}">
                      <a16:creationId xmlns:a16="http://schemas.microsoft.com/office/drawing/2014/main" id="{E34B5475-24FF-40D6-014F-6859973695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7384" y="1226056"/>
                  <a:ext cx="804808" cy="1338944"/>
                </a:xfrm>
                <a:prstGeom prst="rect">
                  <a:avLst/>
                </a:prstGeom>
              </p:spPr>
            </p:pic>
            <p:pic>
              <p:nvPicPr>
                <p:cNvPr id="43" name="Picture 42" descr="Icon&#10;&#10;Description automatically generated">
                  <a:extLst>
                    <a:ext uri="{FF2B5EF4-FFF2-40B4-BE49-F238E27FC236}">
                      <a16:creationId xmlns:a16="http://schemas.microsoft.com/office/drawing/2014/main" id="{F039E7A7-5308-384F-4D76-6F697B5EB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14692" flipH="1">
                  <a:off x="3133761" y="1705335"/>
                  <a:ext cx="1216892" cy="668762"/>
                </a:xfrm>
                <a:prstGeom prst="rect">
                  <a:avLst/>
                </a:prstGeom>
              </p:spPr>
            </p:pic>
            <p:pic>
              <p:nvPicPr>
                <p:cNvPr id="45" name="Picture 44" descr="Background pattern&#10;&#10;Description automatically generated with medium confidence">
                  <a:extLst>
                    <a:ext uri="{FF2B5EF4-FFF2-40B4-BE49-F238E27FC236}">
                      <a16:creationId xmlns:a16="http://schemas.microsoft.com/office/drawing/2014/main" id="{1955E347-25F0-0F9D-D9B2-10A07915E9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2713" y="1221785"/>
                  <a:ext cx="804808" cy="1338944"/>
                </a:xfrm>
                <a:prstGeom prst="rect">
                  <a:avLst/>
                </a:prstGeom>
              </p:spPr>
            </p:pic>
            <p:pic>
              <p:nvPicPr>
                <p:cNvPr id="46" name="Picture 45" descr="A picture containing icon&#10;&#10;Description automatically generated">
                  <a:extLst>
                    <a:ext uri="{FF2B5EF4-FFF2-40B4-BE49-F238E27FC236}">
                      <a16:creationId xmlns:a16="http://schemas.microsoft.com/office/drawing/2014/main" id="{71EB3940-10A3-D765-BFDB-51605BBBFD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74610" y="1980400"/>
                  <a:ext cx="597020" cy="630108"/>
                </a:xfrm>
                <a:prstGeom prst="rect">
                  <a:avLst/>
                </a:prstGeom>
              </p:spPr>
            </p:pic>
            <p:pic>
              <p:nvPicPr>
                <p:cNvPr id="47" name="Picture 46" descr="A picture containing metalware, screw&#10;&#10;Description automatically generated">
                  <a:extLst>
                    <a:ext uri="{FF2B5EF4-FFF2-40B4-BE49-F238E27FC236}">
                      <a16:creationId xmlns:a16="http://schemas.microsoft.com/office/drawing/2014/main" id="{FBA0D3AB-D567-4834-252C-ACE2B7A1ED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9903152">
                  <a:off x="4374284" y="4217688"/>
                  <a:ext cx="981181" cy="792705"/>
                </a:xfrm>
                <a:prstGeom prst="rect">
                  <a:avLst/>
                </a:prstGeom>
              </p:spPr>
            </p:pic>
            <p:pic>
              <p:nvPicPr>
                <p:cNvPr id="48" name="Picture 47" descr="A picture containing icon&#10;&#10;Description automatically generated">
                  <a:extLst>
                    <a:ext uri="{FF2B5EF4-FFF2-40B4-BE49-F238E27FC236}">
                      <a16:creationId xmlns:a16="http://schemas.microsoft.com/office/drawing/2014/main" id="{E48449E3-0290-DE68-7B5E-BB394ED770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4991937" y="4658260"/>
                  <a:ext cx="804809" cy="849413"/>
                </a:xfrm>
                <a:prstGeom prst="rect">
                  <a:avLst/>
                </a:prstGeom>
              </p:spPr>
            </p:pic>
            <p:pic>
              <p:nvPicPr>
                <p:cNvPr id="49" name="Picture 48" descr="Chart&#10;&#10;Description automatically generated with low confidence">
                  <a:extLst>
                    <a:ext uri="{FF2B5EF4-FFF2-40B4-BE49-F238E27FC236}">
                      <a16:creationId xmlns:a16="http://schemas.microsoft.com/office/drawing/2014/main" id="{F4C9E55C-2D4E-AFC2-328E-917BAE93F7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97990" y="3447018"/>
                  <a:ext cx="1326248" cy="1896821"/>
                </a:xfrm>
                <a:prstGeom prst="rect">
                  <a:avLst/>
                </a:prstGeom>
              </p:spPr>
            </p:pic>
            <p:pic>
              <p:nvPicPr>
                <p:cNvPr id="50" name="Picture 49" descr="A picture containing icon&#10;&#10;Description automatically generated">
                  <a:extLst>
                    <a:ext uri="{FF2B5EF4-FFF2-40B4-BE49-F238E27FC236}">
                      <a16:creationId xmlns:a16="http://schemas.microsoft.com/office/drawing/2014/main" id="{6D27EF6C-9912-BC4B-B99F-E8E2D7D3B9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7569" y="3198016"/>
                  <a:ext cx="1697600" cy="1569658"/>
                </a:xfrm>
                <a:prstGeom prst="rect">
                  <a:avLst/>
                </a:prstGeom>
              </p:spPr>
            </p:pic>
            <p:pic>
              <p:nvPicPr>
                <p:cNvPr id="51" name="Picture 50" descr="A picture containing icon&#10;&#10;Description automatically generated">
                  <a:extLst>
                    <a:ext uri="{FF2B5EF4-FFF2-40B4-BE49-F238E27FC236}">
                      <a16:creationId xmlns:a16="http://schemas.microsoft.com/office/drawing/2014/main" id="{B0BDE2B3-E3D9-3252-F54B-9CE3AD1EF9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85510" y="3747858"/>
                  <a:ext cx="1697600" cy="1569658"/>
                </a:xfrm>
                <a:prstGeom prst="rect">
                  <a:avLst/>
                </a:prstGeom>
              </p:spPr>
            </p:pic>
            <p:pic>
              <p:nvPicPr>
                <p:cNvPr id="53" name="Picture 52" descr="Background pattern&#10;&#10;Description automatically generated with medium confidence">
                  <a:extLst>
                    <a:ext uri="{FF2B5EF4-FFF2-40B4-BE49-F238E27FC236}">
                      <a16:creationId xmlns:a16="http://schemas.microsoft.com/office/drawing/2014/main" id="{6578005F-65C7-918E-3975-5DC64B864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33974" y="1232666"/>
                  <a:ext cx="804808" cy="1338944"/>
                </a:xfrm>
                <a:prstGeom prst="rect">
                  <a:avLst/>
                </a:prstGeom>
              </p:spPr>
            </p:pic>
            <p:pic>
              <p:nvPicPr>
                <p:cNvPr id="54" name="Picture 53" descr="A picture containing metalware, screw&#10;&#10;Description automatically generated">
                  <a:extLst>
                    <a:ext uri="{FF2B5EF4-FFF2-40B4-BE49-F238E27FC236}">
                      <a16:creationId xmlns:a16="http://schemas.microsoft.com/office/drawing/2014/main" id="{9DD5247A-E3F6-EA6C-2095-EE5B95D47B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1295261">
                  <a:off x="5103164" y="3136312"/>
                  <a:ext cx="452587" cy="365650"/>
                </a:xfrm>
                <a:prstGeom prst="rect">
                  <a:avLst/>
                </a:prstGeom>
              </p:spPr>
            </p:pic>
            <p:pic>
              <p:nvPicPr>
                <p:cNvPr id="59" name="Picture 58" descr="A picture containing icon&#10;&#10;Description automatically generated">
                  <a:extLst>
                    <a:ext uri="{FF2B5EF4-FFF2-40B4-BE49-F238E27FC236}">
                      <a16:creationId xmlns:a16="http://schemas.microsoft.com/office/drawing/2014/main" id="{BBFF3070-C88C-7F9F-1CDA-E2689B7EF0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293271" y="3386795"/>
                  <a:ext cx="354203" cy="373834"/>
                </a:xfrm>
                <a:prstGeom prst="rect">
                  <a:avLst/>
                </a:prstGeom>
              </p:spPr>
            </p:pic>
            <p:pic>
              <p:nvPicPr>
                <p:cNvPr id="61" name="Picture 60" descr="A picture containing icon&#10;&#10;Description automatically generated">
                  <a:extLst>
                    <a:ext uri="{FF2B5EF4-FFF2-40B4-BE49-F238E27FC236}">
                      <a16:creationId xmlns:a16="http://schemas.microsoft.com/office/drawing/2014/main" id="{5CD89159-26B8-7CF2-7681-A88A01ED31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7154" y="2100746"/>
                  <a:ext cx="597020" cy="630108"/>
                </a:xfrm>
                <a:prstGeom prst="rect">
                  <a:avLst/>
                </a:prstGeom>
              </p:spPr>
            </p:pic>
            <p:pic>
              <p:nvPicPr>
                <p:cNvPr id="62" name="Picture 61" descr="A picture containing metalware, screw&#10;&#10;Description automatically generated">
                  <a:extLst>
                    <a:ext uri="{FF2B5EF4-FFF2-40B4-BE49-F238E27FC236}">
                      <a16:creationId xmlns:a16="http://schemas.microsoft.com/office/drawing/2014/main" id="{DFEBA486-4E07-A9FA-9B53-111610B457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940920" y="4408469"/>
                  <a:ext cx="846457" cy="683861"/>
                </a:xfrm>
                <a:prstGeom prst="rect">
                  <a:avLst/>
                </a:prstGeom>
              </p:spPr>
            </p:pic>
            <p:pic>
              <p:nvPicPr>
                <p:cNvPr id="12288" name="Picture 12287" descr="A picture containing icon&#10;&#10;Description automatically generated">
                  <a:extLst>
                    <a:ext uri="{FF2B5EF4-FFF2-40B4-BE49-F238E27FC236}">
                      <a16:creationId xmlns:a16="http://schemas.microsoft.com/office/drawing/2014/main" id="{67C591D1-4495-E633-F640-8F863D1B77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41094" y="4915850"/>
                  <a:ext cx="656154" cy="692519"/>
                </a:xfrm>
                <a:prstGeom prst="rect">
                  <a:avLst/>
                </a:prstGeom>
              </p:spPr>
            </p:pic>
            <p:pic>
              <p:nvPicPr>
                <p:cNvPr id="12289" name="Picture 12288" descr="A picture containing plant&#10;&#10;Description automatically generated">
                  <a:extLst>
                    <a:ext uri="{FF2B5EF4-FFF2-40B4-BE49-F238E27FC236}">
                      <a16:creationId xmlns:a16="http://schemas.microsoft.com/office/drawing/2014/main" id="{7F772B03-8B42-D7BE-9CD5-B23619895AE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13433" y="2303462"/>
                  <a:ext cx="832665" cy="1117771"/>
                </a:xfrm>
                <a:prstGeom prst="rect">
                  <a:avLst/>
                </a:prstGeom>
              </p:spPr>
            </p:pic>
            <p:pic>
              <p:nvPicPr>
                <p:cNvPr id="12290" name="Picture 12289" descr="A picture containing plant&#10;&#10;Description automatically generated">
                  <a:extLst>
                    <a:ext uri="{FF2B5EF4-FFF2-40B4-BE49-F238E27FC236}">
                      <a16:creationId xmlns:a16="http://schemas.microsoft.com/office/drawing/2014/main" id="{06B1704E-6E01-5970-4CEB-2C07E95C14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10463" y="1764860"/>
                  <a:ext cx="832665" cy="1117771"/>
                </a:xfrm>
                <a:prstGeom prst="rect">
                  <a:avLst/>
                </a:prstGeom>
              </p:spPr>
            </p:pic>
            <p:pic>
              <p:nvPicPr>
                <p:cNvPr id="12291" name="Picture 12290" descr="A picture containing plant&#10;&#10;Description automatically generated">
                  <a:extLst>
                    <a:ext uri="{FF2B5EF4-FFF2-40B4-BE49-F238E27FC236}">
                      <a16:creationId xmlns:a16="http://schemas.microsoft.com/office/drawing/2014/main" id="{FA32FC3A-1AC3-CEAB-8A7C-D5CB9465CB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41073" y="4319173"/>
                  <a:ext cx="832665" cy="1117771"/>
                </a:xfrm>
                <a:prstGeom prst="rect">
                  <a:avLst/>
                </a:prstGeom>
              </p:spPr>
            </p:pic>
            <p:pic>
              <p:nvPicPr>
                <p:cNvPr id="12292" name="Picture 12291" descr="Icon&#10;&#10;Description automatically generated">
                  <a:extLst>
                    <a:ext uri="{FF2B5EF4-FFF2-40B4-BE49-F238E27FC236}">
                      <a16:creationId xmlns:a16="http://schemas.microsoft.com/office/drawing/2014/main" id="{DE13C3E7-3A3C-02B3-CE9D-676526C2D8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48481" y="2592349"/>
                  <a:ext cx="1018759" cy="427057"/>
                </a:xfrm>
                <a:prstGeom prst="rect">
                  <a:avLst/>
                </a:prstGeom>
              </p:spPr>
            </p:pic>
            <p:pic>
              <p:nvPicPr>
                <p:cNvPr id="12293" name="Picture 12292" descr="A picture containing plant&#10;&#10;Description automatically generated">
                  <a:extLst>
                    <a:ext uri="{FF2B5EF4-FFF2-40B4-BE49-F238E27FC236}">
                      <a16:creationId xmlns:a16="http://schemas.microsoft.com/office/drawing/2014/main" id="{14809896-9C42-F002-8F80-7292FDFE0C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44528" y="2178774"/>
                  <a:ext cx="832665" cy="1117771"/>
                </a:xfrm>
                <a:prstGeom prst="rect">
                  <a:avLst/>
                </a:prstGeom>
              </p:spPr>
            </p:pic>
            <p:pic>
              <p:nvPicPr>
                <p:cNvPr id="12295" name="Picture 12294" descr="Icon&#10;&#10;Description automatically generated">
                  <a:extLst>
                    <a:ext uri="{FF2B5EF4-FFF2-40B4-BE49-F238E27FC236}">
                      <a16:creationId xmlns:a16="http://schemas.microsoft.com/office/drawing/2014/main" id="{ACE8C532-FF8B-35C7-0606-F15F335BF8A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16776" y="2944838"/>
                  <a:ext cx="1473931" cy="617863"/>
                </a:xfrm>
                <a:prstGeom prst="rect">
                  <a:avLst/>
                </a:prstGeom>
              </p:spPr>
            </p:pic>
            <p:pic>
              <p:nvPicPr>
                <p:cNvPr id="12296" name="Picture 12295" descr="A picture containing plant&#10;&#10;Description automatically generated">
                  <a:extLst>
                    <a:ext uri="{FF2B5EF4-FFF2-40B4-BE49-F238E27FC236}">
                      <a16:creationId xmlns:a16="http://schemas.microsoft.com/office/drawing/2014/main" id="{6980A121-B04D-97F6-3E66-8CDAAEAF70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4036" y="2039716"/>
                  <a:ext cx="832665" cy="1117771"/>
                </a:xfrm>
                <a:prstGeom prst="rect">
                  <a:avLst/>
                </a:prstGeom>
              </p:spPr>
            </p:pic>
            <p:pic>
              <p:nvPicPr>
                <p:cNvPr id="12297" name="Picture 12296" descr="A picture containing plant&#10;&#10;Description automatically generated">
                  <a:extLst>
                    <a:ext uri="{FF2B5EF4-FFF2-40B4-BE49-F238E27FC236}">
                      <a16:creationId xmlns:a16="http://schemas.microsoft.com/office/drawing/2014/main" id="{E9437A73-3DE3-CC62-F740-1EBF746581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50781" y="3074645"/>
                  <a:ext cx="832665" cy="1117771"/>
                </a:xfrm>
                <a:prstGeom prst="rect">
                  <a:avLst/>
                </a:prstGeom>
              </p:spPr>
            </p:pic>
            <p:pic>
              <p:nvPicPr>
                <p:cNvPr id="12298" name="Picture 12297" descr="A picture containing icon&#10;&#10;Description automatically generated">
                  <a:extLst>
                    <a:ext uri="{FF2B5EF4-FFF2-40B4-BE49-F238E27FC236}">
                      <a16:creationId xmlns:a16="http://schemas.microsoft.com/office/drawing/2014/main" id="{1AF0C90B-BCFB-471B-B730-8FD0B5201BC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61468" y="2624284"/>
                  <a:ext cx="1697600" cy="1569658"/>
                </a:xfrm>
                <a:prstGeom prst="rect">
                  <a:avLst/>
                </a:prstGeom>
              </p:spPr>
            </p:pic>
            <p:pic>
              <p:nvPicPr>
                <p:cNvPr id="12299" name="Picture 12298" descr="Icon&#10;&#10;Description automatically generated">
                  <a:extLst>
                    <a:ext uri="{FF2B5EF4-FFF2-40B4-BE49-F238E27FC236}">
                      <a16:creationId xmlns:a16="http://schemas.microsoft.com/office/drawing/2014/main" id="{274B739F-0270-9886-13DC-FE546A7BC8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28193" y="4898914"/>
                  <a:ext cx="1011649" cy="424077"/>
                </a:xfrm>
                <a:prstGeom prst="rect">
                  <a:avLst/>
                </a:prstGeom>
              </p:spPr>
            </p:pic>
            <p:pic>
              <p:nvPicPr>
                <p:cNvPr id="12300" name="Picture 12299" descr="Icon&#10;&#10;Description automatically generated">
                  <a:extLst>
                    <a:ext uri="{FF2B5EF4-FFF2-40B4-BE49-F238E27FC236}">
                      <a16:creationId xmlns:a16="http://schemas.microsoft.com/office/drawing/2014/main" id="{0941A7E3-020A-DDEE-F669-64EE2E53AF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74482" y="5035022"/>
                  <a:ext cx="828401" cy="347260"/>
                </a:xfrm>
                <a:prstGeom prst="rect">
                  <a:avLst/>
                </a:prstGeom>
              </p:spPr>
            </p:pic>
            <p:pic>
              <p:nvPicPr>
                <p:cNvPr id="12301" name="Picture 12300" descr="Icon&#10;&#10;Description automatically generated">
                  <a:extLst>
                    <a:ext uri="{FF2B5EF4-FFF2-40B4-BE49-F238E27FC236}">
                      <a16:creationId xmlns:a16="http://schemas.microsoft.com/office/drawing/2014/main" id="{2564B9CB-1B01-5059-04D0-E5B85C8883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11752" y="2654264"/>
                  <a:ext cx="891792" cy="373834"/>
                </a:xfrm>
                <a:prstGeom prst="rect">
                  <a:avLst/>
                </a:prstGeom>
              </p:spPr>
            </p:pic>
            <p:pic>
              <p:nvPicPr>
                <p:cNvPr id="12302" name="Picture 12301" descr="Icon&#10;&#10;Description automatically generated">
                  <a:extLst>
                    <a:ext uri="{FF2B5EF4-FFF2-40B4-BE49-F238E27FC236}">
                      <a16:creationId xmlns:a16="http://schemas.microsoft.com/office/drawing/2014/main" id="{3A03790C-532B-A5D3-6D33-5E10B30C1D5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89041" y="2717023"/>
                  <a:ext cx="891792" cy="373834"/>
                </a:xfrm>
                <a:prstGeom prst="rect">
                  <a:avLst/>
                </a:prstGeom>
              </p:spPr>
            </p:pic>
            <p:pic>
              <p:nvPicPr>
                <p:cNvPr id="12303" name="Picture 12302" descr="Icon&#10;&#10;Description automatically generated">
                  <a:extLst>
                    <a:ext uri="{FF2B5EF4-FFF2-40B4-BE49-F238E27FC236}">
                      <a16:creationId xmlns:a16="http://schemas.microsoft.com/office/drawing/2014/main" id="{376B5043-D53E-24D4-3575-094E35BADC2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59694" y="5167936"/>
                  <a:ext cx="891792" cy="373834"/>
                </a:xfrm>
                <a:prstGeom prst="rect">
                  <a:avLst/>
                </a:prstGeom>
              </p:spPr>
            </p:pic>
            <p:pic>
              <p:nvPicPr>
                <p:cNvPr id="12304" name="Picture 12303" descr="Icon&#10;&#10;Description automatically generated">
                  <a:extLst>
                    <a:ext uri="{FF2B5EF4-FFF2-40B4-BE49-F238E27FC236}">
                      <a16:creationId xmlns:a16="http://schemas.microsoft.com/office/drawing/2014/main" id="{648B221F-277B-4278-A410-809D1549B64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20321" y="5065568"/>
                  <a:ext cx="891792" cy="373834"/>
                </a:xfrm>
                <a:prstGeom prst="rect">
                  <a:avLst/>
                </a:prstGeom>
              </p:spPr>
            </p:pic>
            <p:pic>
              <p:nvPicPr>
                <p:cNvPr id="12305" name="Picture 12304" descr="Icon&#10;&#10;Description automatically generated">
                  <a:extLst>
                    <a:ext uri="{FF2B5EF4-FFF2-40B4-BE49-F238E27FC236}">
                      <a16:creationId xmlns:a16="http://schemas.microsoft.com/office/drawing/2014/main" id="{2D529B35-E567-81FA-E603-5C9D5AA0EA4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14576" y="3802685"/>
                  <a:ext cx="891792" cy="373834"/>
                </a:xfrm>
                <a:prstGeom prst="rect">
                  <a:avLst/>
                </a:prstGeom>
              </p:spPr>
            </p:pic>
            <p:pic>
              <p:nvPicPr>
                <p:cNvPr id="12306" name="Picture 12305" descr="Icon&#10;&#10;Description automatically generated">
                  <a:extLst>
                    <a:ext uri="{FF2B5EF4-FFF2-40B4-BE49-F238E27FC236}">
                      <a16:creationId xmlns:a16="http://schemas.microsoft.com/office/drawing/2014/main" id="{2DB98678-43C0-4C22-C515-455918A96A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06692" y="2529323"/>
                  <a:ext cx="891792" cy="373834"/>
                </a:xfrm>
                <a:prstGeom prst="rect">
                  <a:avLst/>
                </a:prstGeom>
              </p:spPr>
            </p:pic>
            <p:pic>
              <p:nvPicPr>
                <p:cNvPr id="12307" name="Picture 12306" descr="A picture containing text&#10;&#10;Description automatically generated">
                  <a:extLst>
                    <a:ext uri="{FF2B5EF4-FFF2-40B4-BE49-F238E27FC236}">
                      <a16:creationId xmlns:a16="http://schemas.microsoft.com/office/drawing/2014/main" id="{239F18FE-7BAC-E65F-F76E-C7A87DD6CF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255945">
                  <a:off x="9585418" y="5023073"/>
                  <a:ext cx="1028379" cy="294116"/>
                </a:xfrm>
                <a:prstGeom prst="rect">
                  <a:avLst/>
                </a:prstGeom>
              </p:spPr>
            </p:pic>
            <p:pic>
              <p:nvPicPr>
                <p:cNvPr id="12308" name="Picture 12307" descr="A picture containing text&#10;&#10;Description automatically generated">
                  <a:extLst>
                    <a:ext uri="{FF2B5EF4-FFF2-40B4-BE49-F238E27FC236}">
                      <a16:creationId xmlns:a16="http://schemas.microsoft.com/office/drawing/2014/main" id="{5CF1FAB8-47D7-53AC-267D-D29C190A586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9453207">
                  <a:off x="2837291" y="3155816"/>
                  <a:ext cx="1049049" cy="300028"/>
                </a:xfrm>
                <a:prstGeom prst="rect">
                  <a:avLst/>
                </a:prstGeom>
              </p:spPr>
            </p:pic>
            <p:pic>
              <p:nvPicPr>
                <p:cNvPr id="12309" name="Picture 12308" descr="A picture containing text&#10;&#10;Description automatically generated">
                  <a:extLst>
                    <a:ext uri="{FF2B5EF4-FFF2-40B4-BE49-F238E27FC236}">
                      <a16:creationId xmlns:a16="http://schemas.microsoft.com/office/drawing/2014/main" id="{F9FD7AAD-D1AE-3B7B-317A-E45ABC98A4F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12078" y="2565390"/>
                  <a:ext cx="1203087" cy="344083"/>
                </a:xfrm>
                <a:prstGeom prst="rect">
                  <a:avLst/>
                </a:prstGeom>
              </p:spPr>
            </p:pic>
            <p:pic>
              <p:nvPicPr>
                <p:cNvPr id="12310" name="Picture 12309" descr="Background pattern&#10;&#10;Description automatically generated with medium confidence">
                  <a:extLst>
                    <a:ext uri="{FF2B5EF4-FFF2-40B4-BE49-F238E27FC236}">
                      <a16:creationId xmlns:a16="http://schemas.microsoft.com/office/drawing/2014/main" id="{299D107D-700F-53E0-5625-96BE22E438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2405" y="1168657"/>
                  <a:ext cx="804808" cy="1338944"/>
                </a:xfrm>
                <a:prstGeom prst="rect">
                  <a:avLst/>
                </a:prstGeom>
              </p:spPr>
            </p:pic>
            <p:pic>
              <p:nvPicPr>
                <p:cNvPr id="12311" name="Picture 12310" descr="A picture containing plant&#10;&#10;Description automatically generated">
                  <a:extLst>
                    <a:ext uri="{FF2B5EF4-FFF2-40B4-BE49-F238E27FC236}">
                      <a16:creationId xmlns:a16="http://schemas.microsoft.com/office/drawing/2014/main" id="{0BE6E2B0-2F3D-D449-2C07-7749C3CE6C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4131" y="3311665"/>
                  <a:ext cx="832665" cy="1117771"/>
                </a:xfrm>
                <a:prstGeom prst="rect">
                  <a:avLst/>
                </a:prstGeom>
              </p:spPr>
            </p:pic>
          </p:grpSp>
          <p:pic>
            <p:nvPicPr>
              <p:cNvPr id="28" name="Picture 4" descr="Straight Road PNG, Vector, PSD, and Clipart With Transparent Background for  Free Download | Pngtree">
                <a:extLst>
                  <a:ext uri="{FF2B5EF4-FFF2-40B4-BE49-F238E27FC236}">
                    <a16:creationId xmlns:a16="http://schemas.microsoft.com/office/drawing/2014/main" id="{20EAF091-D18D-9D3E-FB18-FCD0FFBA3D01}"/>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6495992" y="3704173"/>
                <a:ext cx="1954572" cy="130304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Straight Road PNG, Vector, PSD, and Clipart With Transparent Background for  Free Download | Pngtree">
                <a:extLst>
                  <a:ext uri="{FF2B5EF4-FFF2-40B4-BE49-F238E27FC236}">
                    <a16:creationId xmlns:a16="http://schemas.microsoft.com/office/drawing/2014/main" id="{70AD6121-8D33-97F5-A6DF-D4A9F5DDFEB0}"/>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6861794" y="4710614"/>
                <a:ext cx="1509817" cy="100654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Straight Road PNG, Vector, PSD, and Clipart With Transparent Background for  Free Download | Pngtree">
                <a:extLst>
                  <a:ext uri="{FF2B5EF4-FFF2-40B4-BE49-F238E27FC236}">
                    <a16:creationId xmlns:a16="http://schemas.microsoft.com/office/drawing/2014/main" id="{F42E1EA1-F73C-6A1B-3020-905A04D1F3C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7029344" y="2797422"/>
                <a:ext cx="937319" cy="62487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Straight Road PNG, Vector, PSD, and Clipart With Transparent Background for  Free Download | Pngtree">
                <a:extLst>
                  <a:ext uri="{FF2B5EF4-FFF2-40B4-BE49-F238E27FC236}">
                    <a16:creationId xmlns:a16="http://schemas.microsoft.com/office/drawing/2014/main" id="{E3CB90B0-F67F-DACB-54D4-87D9D3EFA22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75896">
                <a:off x="3071983" y="4488440"/>
                <a:ext cx="1272182" cy="84812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312" name="Straight Arrow Connector 12311">
              <a:extLst>
                <a:ext uri="{FF2B5EF4-FFF2-40B4-BE49-F238E27FC236}">
                  <a16:creationId xmlns:a16="http://schemas.microsoft.com/office/drawing/2014/main" id="{DEB3A69D-22E5-DDBA-8B45-6404CD518BF6}"/>
                </a:ext>
              </a:extLst>
            </p:cNvPr>
            <p:cNvCxnSpPr>
              <a:cxnSpLocks/>
            </p:cNvCxnSpPr>
            <p:nvPr/>
          </p:nvCxnSpPr>
          <p:spPr>
            <a:xfrm>
              <a:off x="5783789" y="1533857"/>
              <a:ext cx="921954" cy="125781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313" name="Straight Arrow Connector 12312">
              <a:extLst>
                <a:ext uri="{FF2B5EF4-FFF2-40B4-BE49-F238E27FC236}">
                  <a16:creationId xmlns:a16="http://schemas.microsoft.com/office/drawing/2014/main" id="{36F8D5F2-9329-E348-6FEA-803FA6460C56}"/>
                </a:ext>
              </a:extLst>
            </p:cNvPr>
            <p:cNvCxnSpPr>
              <a:cxnSpLocks/>
            </p:cNvCxnSpPr>
            <p:nvPr/>
          </p:nvCxnSpPr>
          <p:spPr>
            <a:xfrm flipH="1">
              <a:off x="11662457" y="3329463"/>
              <a:ext cx="277991" cy="95735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314" name="Straight Arrow Connector 12313">
              <a:extLst>
                <a:ext uri="{FF2B5EF4-FFF2-40B4-BE49-F238E27FC236}">
                  <a16:creationId xmlns:a16="http://schemas.microsoft.com/office/drawing/2014/main" id="{3874686F-F05B-F99B-39DF-2AC2BB543667}"/>
                </a:ext>
              </a:extLst>
            </p:cNvPr>
            <p:cNvCxnSpPr>
              <a:cxnSpLocks/>
            </p:cNvCxnSpPr>
            <p:nvPr/>
          </p:nvCxnSpPr>
          <p:spPr>
            <a:xfrm>
              <a:off x="9040591" y="1204770"/>
              <a:ext cx="735546" cy="123365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3" name="Slide Number Placeholder 2">
            <a:extLst>
              <a:ext uri="{FF2B5EF4-FFF2-40B4-BE49-F238E27FC236}">
                <a16:creationId xmlns:a16="http://schemas.microsoft.com/office/drawing/2014/main" id="{8BE86525-EDBC-9638-1692-2E85E3C4938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EF2332-01BF-834F-8236-50238282D533}" type="slidenum">
              <a:rPr kumimoji="0" lang="en-US" sz="1800" b="1"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1"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1026" name="Picture 2">
            <a:extLst>
              <a:ext uri="{FF2B5EF4-FFF2-40B4-BE49-F238E27FC236}">
                <a16:creationId xmlns:a16="http://schemas.microsoft.com/office/drawing/2014/main" id="{2FD20A9C-8A1F-AACA-7583-E668FBC2C79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4716" y="3255775"/>
            <a:ext cx="4330583" cy="342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779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BC465E-F445-29EE-01B1-CE0651673EFC}"/>
              </a:ext>
            </a:extLst>
          </p:cNvPr>
          <p:cNvSpPr>
            <a:spLocks noGrp="1"/>
          </p:cNvSpPr>
          <p:nvPr>
            <p:ph type="sldNum" sz="quarter" idx="12"/>
          </p:nvPr>
        </p:nvSpPr>
        <p:spPr/>
        <p:txBody>
          <a:bodyPr/>
          <a:lstStyle/>
          <a:p>
            <a:fld id="{C5EF2332-01BF-834F-8236-50238282D533}" type="slidenum">
              <a:rPr lang="en-US" smtClean="0"/>
              <a:pPr/>
              <a:t>53</a:t>
            </a:fld>
            <a:endParaRPr lang="en-US" dirty="0"/>
          </a:p>
        </p:txBody>
      </p:sp>
      <p:sp>
        <p:nvSpPr>
          <p:cNvPr id="7" name="Title 1">
            <a:extLst>
              <a:ext uri="{FF2B5EF4-FFF2-40B4-BE49-F238E27FC236}">
                <a16:creationId xmlns:a16="http://schemas.microsoft.com/office/drawing/2014/main" id="{AA076981-DC14-D00A-3E99-843B75809357}"/>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ysClr val="windowText" lastClr="000000"/>
                </a:solidFill>
                <a:effectLst/>
                <a:uLnTx/>
                <a:uFillTx/>
                <a:latin typeface="Calibri"/>
                <a:ea typeface="+mj-ea"/>
                <a:cs typeface="+mj-cs"/>
              </a:rPr>
              <a:t>Index of Biotic Integrity</a:t>
            </a:r>
            <a:r>
              <a:rPr kumimoji="0" lang="en-US" sz="4000" b="1" i="0" u="none" strike="noStrike" kern="1200" cap="none" spc="0" normalizeH="0" baseline="30000" noProof="0" dirty="0">
                <a:ln>
                  <a:noFill/>
                </a:ln>
                <a:solidFill>
                  <a:sysClr val="windowText" lastClr="000000"/>
                </a:solidFill>
                <a:effectLst/>
                <a:uLnTx/>
                <a:uFillTx/>
                <a:latin typeface="Calibri"/>
                <a:ea typeface="+mj-ea"/>
                <a:cs typeface="+mj-cs"/>
              </a:rPr>
              <a:t>1</a:t>
            </a:r>
          </a:p>
        </p:txBody>
      </p:sp>
      <p:sp>
        <p:nvSpPr>
          <p:cNvPr id="2" name="TextBox 1">
            <a:extLst>
              <a:ext uri="{FF2B5EF4-FFF2-40B4-BE49-F238E27FC236}">
                <a16:creationId xmlns:a16="http://schemas.microsoft.com/office/drawing/2014/main" id="{12DA09FD-AFF9-2948-7FC0-0F302675FBCD}"/>
              </a:ext>
            </a:extLst>
          </p:cNvPr>
          <p:cNvSpPr txBox="1"/>
          <p:nvPr/>
        </p:nvSpPr>
        <p:spPr>
          <a:xfrm>
            <a:off x="0" y="6581001"/>
            <a:ext cx="1767407" cy="276999"/>
          </a:xfrm>
          <a:prstGeom prst="rect">
            <a:avLst/>
          </a:prstGeom>
          <a:noFill/>
        </p:spPr>
        <p:txBody>
          <a:bodyPr wrap="none" rtlCol="0">
            <a:spAutoFit/>
          </a:bodyPr>
          <a:lstStyle/>
          <a:p>
            <a:pPr defTabSz="609585"/>
            <a:r>
              <a:rPr lang="en-US" sz="1200" b="1" baseline="30000" dirty="0">
                <a:solidFill>
                  <a:prstClr val="black"/>
                </a:solidFill>
                <a:latin typeface="Calibri"/>
              </a:rPr>
              <a:t>1</a:t>
            </a:r>
            <a:r>
              <a:rPr lang="fr-FR" sz="1200" b="1" dirty="0" err="1">
                <a:solidFill>
                  <a:prstClr val="black"/>
                </a:solidFill>
                <a:latin typeface="Calibri"/>
              </a:rPr>
              <a:t>Southerland</a:t>
            </a:r>
            <a:r>
              <a:rPr lang="fr-FR" sz="1200" b="1" dirty="0">
                <a:solidFill>
                  <a:prstClr val="black"/>
                </a:solidFill>
                <a:latin typeface="Calibri"/>
              </a:rPr>
              <a:t> et al., 2005</a:t>
            </a:r>
            <a:endParaRPr lang="en-US" sz="1200" b="1" dirty="0">
              <a:solidFill>
                <a:prstClr val="black"/>
              </a:solidFill>
              <a:latin typeface="Calibri"/>
            </a:endParaRPr>
          </a:p>
        </p:txBody>
      </p:sp>
      <p:sp>
        <p:nvSpPr>
          <p:cNvPr id="5" name="Content Placeholder 2">
            <a:extLst>
              <a:ext uri="{FF2B5EF4-FFF2-40B4-BE49-F238E27FC236}">
                <a16:creationId xmlns:a16="http://schemas.microsoft.com/office/drawing/2014/main" id="{28CB1126-A43F-EFC2-4281-DBF7BDD48597}"/>
              </a:ext>
            </a:extLst>
          </p:cNvPr>
          <p:cNvSpPr txBox="1">
            <a:spLocks noGrp="1"/>
          </p:cNvSpPr>
          <p:nvPr>
            <p:ph idx="1"/>
          </p:nvPr>
        </p:nvSpPr>
        <p:spPr>
          <a:xfrm>
            <a:off x="617712" y="1166018"/>
            <a:ext cx="6964017" cy="4525963"/>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Quick and cost-effective method</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Integrates metrics from species richness, composition, and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tol</a:t>
            </a:r>
            <a:r>
              <a:rPr lang="en-US" sz="2800" dirty="0" err="1">
                <a:solidFill>
                  <a:prstClr val="black"/>
                </a:solidFill>
                <a:latin typeface="Calibri"/>
              </a:rPr>
              <a:t>erance</a:t>
            </a:r>
            <a:r>
              <a:rPr lang="en-US" sz="2800" dirty="0">
                <a:solidFill>
                  <a:prstClr val="black"/>
                </a:solidFill>
                <a:latin typeface="Calibri"/>
              </a:rPr>
              <a:t> to stressors</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lang="en-US" sz="2800" b="1" dirty="0">
                <a:solidFill>
                  <a:prstClr val="black"/>
                </a:solidFill>
                <a:latin typeface="Calibri"/>
              </a:rPr>
              <a:t>Maryland</a:t>
            </a:r>
          </a:p>
          <a:p>
            <a:pPr lvl="1">
              <a:spcBef>
                <a:spcPts val="0"/>
              </a:spcBef>
              <a:spcAft>
                <a:spcPts val="1200"/>
              </a:spcAft>
              <a:buFont typeface="Wingdings" panose="05000000000000000000" pitchFamily="2" charset="2"/>
              <a:buChar char="Ø"/>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Coastal Plain; </a:t>
            </a:r>
            <a:r>
              <a:rPr kumimoji="0" lang="en-US" sz="2400" b="1" i="0" u="none" strike="noStrike" kern="1200" cap="none" spc="0" normalizeH="0" baseline="0" noProof="0" dirty="0">
                <a:ln>
                  <a:noFill/>
                </a:ln>
                <a:solidFill>
                  <a:prstClr val="black"/>
                </a:solidFill>
                <a:effectLst/>
                <a:uLnTx/>
                <a:uFillTx/>
                <a:latin typeface="Calibri"/>
                <a:ea typeface="+mn-ea"/>
                <a:cs typeface="+mn-cs"/>
              </a:rPr>
              <a:t>Piedmont</a:t>
            </a:r>
            <a:r>
              <a:rPr kumimoji="0" lang="en-US" sz="2400" b="0" i="0" u="none" strike="noStrike" kern="1200" cap="none" spc="0" normalizeH="0" baseline="0" noProof="0" dirty="0">
                <a:ln>
                  <a:noFill/>
                </a:ln>
                <a:solidFill>
                  <a:prstClr val="black"/>
                </a:solidFill>
                <a:effectLst/>
                <a:uLnTx/>
                <a:uFillTx/>
                <a:latin typeface="Calibri"/>
                <a:ea typeface="+mn-ea"/>
                <a:cs typeface="+mn-cs"/>
              </a:rPr>
              <a:t>; Combined Highlands</a:t>
            </a:r>
          </a:p>
          <a:p>
            <a:pPr lvl="1">
              <a:spcBef>
                <a:spcPts val="0"/>
              </a:spcBef>
              <a:spcAft>
                <a:spcPts val="1200"/>
              </a:spcAft>
              <a:buFont typeface="Wingdings" panose="05000000000000000000" pitchFamily="2" charset="2"/>
              <a:buChar char="Ø"/>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457189" marR="0" lvl="0" indent="-457189" algn="l" defTabSz="457189" rtl="0" eaLnBrk="1" fontAlgn="auto" latinLnBrk="0" hangingPunct="1">
              <a:lnSpc>
                <a:spcPct val="100000"/>
              </a:lnSpc>
              <a:spcBef>
                <a:spcPts val="0"/>
              </a:spcBef>
              <a:spcAft>
                <a:spcPts val="800"/>
              </a:spcAft>
              <a:buClrTx/>
              <a:buSzTx/>
              <a:buFont typeface="Wingdings" panose="05000000000000000000" pitchFamily="2" charset="2"/>
              <a:buChar char="Ø"/>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987728AB-856F-DC2B-3FB7-E4367A96AE7B}"/>
              </a:ext>
            </a:extLst>
          </p:cNvPr>
          <p:cNvGrpSpPr/>
          <p:nvPr/>
        </p:nvGrpSpPr>
        <p:grpSpPr>
          <a:xfrm>
            <a:off x="7514989" y="3773075"/>
            <a:ext cx="4249051" cy="3021586"/>
            <a:chOff x="947591" y="1882848"/>
            <a:chExt cx="5334000" cy="3565035"/>
          </a:xfrm>
        </p:grpSpPr>
        <p:pic>
          <p:nvPicPr>
            <p:cNvPr id="9" name="Picture 2" descr="Mayfly Larva - Maccaffertium vicarium - BugGuide.Net">
              <a:extLst>
                <a:ext uri="{FF2B5EF4-FFF2-40B4-BE49-F238E27FC236}">
                  <a16:creationId xmlns:a16="http://schemas.microsoft.com/office/drawing/2014/main" id="{7A87CD4D-E151-0221-B232-1F316644D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591" y="1882848"/>
              <a:ext cx="5334000" cy="35528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C05B00A-E741-FAFC-8B3B-AF104792715A}"/>
                </a:ext>
              </a:extLst>
            </p:cNvPr>
            <p:cNvSpPr txBox="1"/>
            <p:nvPr/>
          </p:nvSpPr>
          <p:spPr>
            <a:xfrm>
              <a:off x="4901770" y="5170884"/>
              <a:ext cx="1079719"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a:ea typeface="+mn-ea"/>
                  <a:cs typeface="+mn-cs"/>
                </a:rPr>
                <a:t>BugGuide.Net</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12" name="Group 11">
            <a:extLst>
              <a:ext uri="{FF2B5EF4-FFF2-40B4-BE49-F238E27FC236}">
                <a16:creationId xmlns:a16="http://schemas.microsoft.com/office/drawing/2014/main" id="{0D7A8773-A391-73EE-0001-951D0D4EFA1B}"/>
              </a:ext>
            </a:extLst>
          </p:cNvPr>
          <p:cNvGrpSpPr/>
          <p:nvPr/>
        </p:nvGrpSpPr>
        <p:grpSpPr>
          <a:xfrm>
            <a:off x="7581729" y="937071"/>
            <a:ext cx="3808515" cy="2540279"/>
            <a:chOff x="8472234" y="937072"/>
            <a:chExt cx="2918010" cy="1983916"/>
          </a:xfrm>
        </p:grpSpPr>
        <p:pic>
          <p:nvPicPr>
            <p:cNvPr id="6" name="Picture 2" descr="Genus Trichoptera Hydropsychidae Hydropsyche">
              <a:extLst>
                <a:ext uri="{FF2B5EF4-FFF2-40B4-BE49-F238E27FC236}">
                  <a16:creationId xmlns:a16="http://schemas.microsoft.com/office/drawing/2014/main" id="{C7093767-AC91-1A66-86C7-FAB56C29A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234" y="937072"/>
              <a:ext cx="2918010" cy="19839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9D137FE-B8E9-91E3-BA06-36FAB174C58F}"/>
                </a:ext>
              </a:extLst>
            </p:cNvPr>
            <p:cNvSpPr txBox="1"/>
            <p:nvPr/>
          </p:nvSpPr>
          <p:spPr>
            <a:xfrm>
              <a:off x="9696895" y="2628185"/>
              <a:ext cx="1693349"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Macroinvertebrates.org</a:t>
              </a:r>
            </a:p>
          </p:txBody>
        </p:sp>
      </p:grpSp>
    </p:spTree>
    <p:extLst>
      <p:ext uri="{BB962C8B-B14F-4D97-AF65-F5344CB8AC3E}">
        <p14:creationId xmlns:p14="http://schemas.microsoft.com/office/powerpoint/2010/main" val="2705961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BC465E-F445-29EE-01B1-CE0651673EFC}"/>
              </a:ext>
            </a:extLst>
          </p:cNvPr>
          <p:cNvSpPr>
            <a:spLocks noGrp="1"/>
          </p:cNvSpPr>
          <p:nvPr>
            <p:ph type="sldNum" sz="quarter" idx="12"/>
          </p:nvPr>
        </p:nvSpPr>
        <p:spPr/>
        <p:txBody>
          <a:bodyPr/>
          <a:lstStyle/>
          <a:p>
            <a:fld id="{C5EF2332-01BF-834F-8236-50238282D533}" type="slidenum">
              <a:rPr lang="en-US" smtClean="0"/>
              <a:pPr/>
              <a:t>54</a:t>
            </a:fld>
            <a:endParaRPr lang="en-US" dirty="0"/>
          </a:p>
        </p:txBody>
      </p:sp>
      <p:sp>
        <p:nvSpPr>
          <p:cNvPr id="7" name="Title 1">
            <a:extLst>
              <a:ext uri="{FF2B5EF4-FFF2-40B4-BE49-F238E27FC236}">
                <a16:creationId xmlns:a16="http://schemas.microsoft.com/office/drawing/2014/main" id="{AA076981-DC14-D00A-3E99-843B75809357}"/>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ysClr val="windowText" lastClr="000000"/>
                </a:solidFill>
                <a:effectLst/>
                <a:uLnTx/>
                <a:uFillTx/>
                <a:latin typeface="Calibri"/>
                <a:ea typeface="+mj-ea"/>
                <a:cs typeface="+mj-cs"/>
              </a:rPr>
              <a:t>Index of Biotic Integrity</a:t>
            </a:r>
            <a:r>
              <a:rPr kumimoji="0" lang="en-US" sz="4000" b="1" i="0" u="none" strike="noStrike" kern="1200" cap="none" spc="0" normalizeH="0" baseline="30000" noProof="0" dirty="0">
                <a:ln>
                  <a:noFill/>
                </a:ln>
                <a:solidFill>
                  <a:sysClr val="windowText" lastClr="000000"/>
                </a:solidFill>
                <a:effectLst/>
                <a:uLnTx/>
                <a:uFillTx/>
                <a:latin typeface="Calibri"/>
                <a:ea typeface="+mj-ea"/>
                <a:cs typeface="+mj-cs"/>
              </a:rPr>
              <a:t>1</a:t>
            </a:r>
          </a:p>
        </p:txBody>
      </p:sp>
      <p:sp>
        <p:nvSpPr>
          <p:cNvPr id="2" name="TextBox 1">
            <a:extLst>
              <a:ext uri="{FF2B5EF4-FFF2-40B4-BE49-F238E27FC236}">
                <a16:creationId xmlns:a16="http://schemas.microsoft.com/office/drawing/2014/main" id="{12DA09FD-AFF9-2948-7FC0-0F302675FBCD}"/>
              </a:ext>
            </a:extLst>
          </p:cNvPr>
          <p:cNvSpPr txBox="1"/>
          <p:nvPr/>
        </p:nvSpPr>
        <p:spPr>
          <a:xfrm>
            <a:off x="0" y="6581001"/>
            <a:ext cx="1767407" cy="276999"/>
          </a:xfrm>
          <a:prstGeom prst="rect">
            <a:avLst/>
          </a:prstGeom>
          <a:noFill/>
        </p:spPr>
        <p:txBody>
          <a:bodyPr wrap="none" rtlCol="0">
            <a:spAutoFit/>
          </a:bodyPr>
          <a:lstStyle/>
          <a:p>
            <a:pPr defTabSz="609585"/>
            <a:r>
              <a:rPr lang="en-US" sz="1200" b="1" baseline="30000" dirty="0">
                <a:solidFill>
                  <a:prstClr val="black"/>
                </a:solidFill>
                <a:latin typeface="Calibri"/>
              </a:rPr>
              <a:t>1</a:t>
            </a:r>
            <a:r>
              <a:rPr lang="fr-FR" sz="1200" b="1" dirty="0" err="1">
                <a:solidFill>
                  <a:prstClr val="black"/>
                </a:solidFill>
                <a:latin typeface="Calibri"/>
              </a:rPr>
              <a:t>Southerland</a:t>
            </a:r>
            <a:r>
              <a:rPr lang="fr-FR" sz="1200" b="1" dirty="0">
                <a:solidFill>
                  <a:prstClr val="black"/>
                </a:solidFill>
                <a:latin typeface="Calibri"/>
              </a:rPr>
              <a:t> et al., 2005</a:t>
            </a:r>
            <a:endParaRPr lang="en-US" sz="1200" b="1" dirty="0">
              <a:solidFill>
                <a:prstClr val="black"/>
              </a:solidFill>
              <a:latin typeface="Calibri"/>
            </a:endParaRPr>
          </a:p>
        </p:txBody>
      </p:sp>
      <p:sp>
        <p:nvSpPr>
          <p:cNvPr id="5" name="Content Placeholder 2">
            <a:extLst>
              <a:ext uri="{FF2B5EF4-FFF2-40B4-BE49-F238E27FC236}">
                <a16:creationId xmlns:a16="http://schemas.microsoft.com/office/drawing/2014/main" id="{28CB1126-A43F-EFC2-4281-DBF7BDD48597}"/>
              </a:ext>
            </a:extLst>
          </p:cNvPr>
          <p:cNvSpPr txBox="1">
            <a:spLocks noGrp="1"/>
          </p:cNvSpPr>
          <p:nvPr>
            <p:ph idx="1"/>
          </p:nvPr>
        </p:nvSpPr>
        <p:spPr>
          <a:xfrm>
            <a:off x="617712" y="1166018"/>
            <a:ext cx="6985723" cy="5326857"/>
          </a:xfrm>
          <a:prstGeom prst="rect">
            <a:avLst/>
          </a:prstGeom>
        </p:spPr>
        <p:txBody>
          <a:bodyPr vert="horz" lIns="91440" tIns="45720" rIns="91440" bIns="45720" rtlCol="0">
            <a:normAutofit fontScale="92500" lnSpcReduction="10000"/>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Quick and cost-effective method</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Integrates metrics from species richness, composition, and </a:t>
            </a:r>
            <a:r>
              <a:rPr kumimoji="0" lang="en-US" sz="2800" b="0" i="0" u="none" strike="noStrike" kern="1200" cap="none" spc="0" normalizeH="0" baseline="0" noProof="0" dirty="0" err="1">
                <a:ln>
                  <a:noFill/>
                </a:ln>
                <a:solidFill>
                  <a:prstClr val="black"/>
                </a:solidFill>
                <a:effectLst/>
                <a:uLnTx/>
                <a:uFillTx/>
                <a:latin typeface="Calibri"/>
                <a:ea typeface="+mn-ea"/>
                <a:cs typeface="+mn-cs"/>
              </a:rPr>
              <a:t>tol</a:t>
            </a:r>
            <a:r>
              <a:rPr lang="en-US" sz="2800" dirty="0" err="1">
                <a:solidFill>
                  <a:prstClr val="black"/>
                </a:solidFill>
                <a:latin typeface="Calibri"/>
              </a:rPr>
              <a:t>erance</a:t>
            </a:r>
            <a:r>
              <a:rPr lang="en-US" sz="2800" dirty="0">
                <a:solidFill>
                  <a:prstClr val="black"/>
                </a:solidFill>
                <a:latin typeface="Calibri"/>
              </a:rPr>
              <a:t> to stressors</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lang="en-US" sz="2800" b="1" dirty="0">
                <a:solidFill>
                  <a:prstClr val="black"/>
                </a:solidFill>
                <a:latin typeface="Calibri"/>
              </a:rPr>
              <a:t>Maryland</a:t>
            </a:r>
          </a:p>
          <a:p>
            <a:pPr lvl="1">
              <a:spcBef>
                <a:spcPts val="0"/>
              </a:spcBef>
              <a:spcAft>
                <a:spcPts val="1200"/>
              </a:spcAft>
              <a:buFont typeface="Wingdings" panose="05000000000000000000" pitchFamily="2" charset="2"/>
              <a:buChar char="Ø"/>
              <a:defRPr/>
            </a:pPr>
            <a:r>
              <a:rPr kumimoji="0" lang="en-US" sz="2400" b="0" i="0" u="none" strike="noStrike" kern="1200" cap="none" spc="0" normalizeH="0" baseline="0" noProof="0" dirty="0">
                <a:ln>
                  <a:noFill/>
                </a:ln>
                <a:solidFill>
                  <a:prstClr val="black">
                    <a:alpha val="25000"/>
                  </a:prstClr>
                </a:solidFill>
                <a:effectLst>
                  <a:outerShdw blurRad="50800" dist="50800" dir="5400000" algn="ctr" rotWithShape="0">
                    <a:srgbClr val="000000">
                      <a:alpha val="50000"/>
                    </a:srgbClr>
                  </a:outerShdw>
                </a:effectLst>
                <a:uLnTx/>
                <a:uFillTx/>
                <a:latin typeface="Calibri"/>
                <a:ea typeface="+mn-ea"/>
                <a:cs typeface="+mn-cs"/>
              </a:rPr>
              <a:t>Coastal Plain</a:t>
            </a:r>
            <a:r>
              <a:rPr kumimoji="0" lang="en-US" sz="2400" b="0" i="0" u="none" strike="noStrike" kern="1200" cap="none" spc="0" normalizeH="0" baseline="0" noProof="0" dirty="0">
                <a:ln>
                  <a:noFill/>
                </a:ln>
                <a:solidFill>
                  <a:prstClr val="black">
                    <a:alpha val="25000"/>
                  </a:prstClr>
                </a:solidFill>
                <a:effectLst/>
                <a:uLnTx/>
                <a:uFillTx/>
                <a:latin typeface="Calibri"/>
                <a:ea typeface="+mn-ea"/>
                <a:cs typeface="+mn-cs"/>
              </a:rPr>
              <a:t>; </a:t>
            </a:r>
            <a:r>
              <a:rPr kumimoji="0" lang="en-US" sz="2400" b="1" i="0" u="none" strike="noStrike" kern="1200" cap="none" spc="0" normalizeH="0" baseline="0" noProof="0" dirty="0">
                <a:ln>
                  <a:noFill/>
                </a:ln>
                <a:solidFill>
                  <a:prstClr val="black"/>
                </a:solidFill>
                <a:effectLst/>
                <a:uLnTx/>
                <a:uFillTx/>
                <a:latin typeface="Calibri"/>
                <a:ea typeface="+mn-ea"/>
                <a:cs typeface="+mn-cs"/>
              </a:rPr>
              <a:t>Piedmont</a:t>
            </a:r>
            <a:r>
              <a:rPr kumimoji="0" lang="en-US" sz="2400" b="0" i="0" u="none" strike="noStrike" kern="1200" cap="none" spc="0" normalizeH="0" baseline="0" noProof="0" dirty="0">
                <a:ln>
                  <a:noFill/>
                </a:ln>
                <a:solidFill>
                  <a:prstClr val="black"/>
                </a:solidFill>
                <a:effectLst/>
                <a:uLnTx/>
                <a:uFillTx/>
                <a:latin typeface="Calibri"/>
                <a:ea typeface="+mn-ea"/>
                <a:cs typeface="+mn-cs"/>
              </a:rPr>
              <a:t>; </a:t>
            </a:r>
            <a:r>
              <a:rPr kumimoji="0" lang="en-US" sz="2400" b="0" i="0" u="none" strike="noStrike" kern="1200" cap="none" spc="0" normalizeH="0" baseline="0" noProof="0" dirty="0">
                <a:ln>
                  <a:noFill/>
                </a:ln>
                <a:solidFill>
                  <a:prstClr val="black">
                    <a:alpha val="25000"/>
                  </a:prstClr>
                </a:solidFill>
                <a:effectLst>
                  <a:outerShdw blurRad="50800" dist="50800" dir="5400000" algn="ctr" rotWithShape="0">
                    <a:srgbClr val="000000">
                      <a:alpha val="50000"/>
                    </a:srgbClr>
                  </a:outerShdw>
                </a:effectLst>
                <a:uLnTx/>
                <a:uFillTx/>
                <a:latin typeface="Calibri"/>
                <a:ea typeface="+mn-ea"/>
                <a:cs typeface="+mn-cs"/>
              </a:rPr>
              <a:t>Combined Highlands</a:t>
            </a:r>
          </a:p>
          <a:p>
            <a:pPr lvl="2">
              <a:spcBef>
                <a:spcPts val="0"/>
              </a:spcBef>
              <a:spcAft>
                <a:spcPts val="1200"/>
              </a:spcAft>
              <a:buFont typeface="Wingdings" panose="05000000000000000000" pitchFamily="2" charset="2"/>
              <a:buChar char="Ø"/>
            </a:pPr>
            <a:r>
              <a:rPr lang="en-US" sz="2400" i="1" dirty="0">
                <a:solidFill>
                  <a:prstClr val="black"/>
                </a:solidFill>
                <a:latin typeface="Calibri"/>
              </a:rPr>
              <a:t>Number of taxa/EPT taxa/Ephemeroptera taxa</a:t>
            </a:r>
          </a:p>
          <a:p>
            <a:pPr lvl="2">
              <a:spcBef>
                <a:spcPts val="0"/>
              </a:spcBef>
              <a:spcAft>
                <a:spcPts val="1200"/>
              </a:spcAft>
              <a:buFont typeface="Wingdings" panose="05000000000000000000" pitchFamily="2" charset="2"/>
              <a:buChar char="Ø"/>
            </a:pPr>
            <a:r>
              <a:rPr lang="en-US" sz="2400" i="1" dirty="0">
                <a:solidFill>
                  <a:prstClr val="black"/>
                </a:solidFill>
                <a:latin typeface="Calibri"/>
              </a:rPr>
              <a:t>Percent intolerant urban</a:t>
            </a:r>
          </a:p>
          <a:p>
            <a:pPr lvl="2">
              <a:spcBef>
                <a:spcPts val="0"/>
              </a:spcBef>
              <a:spcAft>
                <a:spcPts val="1200"/>
              </a:spcAft>
              <a:buFont typeface="Wingdings" panose="05000000000000000000" pitchFamily="2" charset="2"/>
              <a:buChar char="Ø"/>
            </a:pPr>
            <a:r>
              <a:rPr kumimoji="0" lang="en-US" sz="2400" b="0" i="1" u="none" strike="noStrike" kern="1200" cap="none" spc="0" normalizeH="0" noProof="0" dirty="0">
                <a:ln>
                  <a:noFill/>
                </a:ln>
                <a:solidFill>
                  <a:prstClr val="black"/>
                </a:solidFill>
                <a:effectLst/>
                <a:uLnTx/>
                <a:uFillTx/>
                <a:latin typeface="Calibri"/>
                <a:ea typeface="+mn-ea"/>
                <a:cs typeface="+mn-cs"/>
              </a:rPr>
              <a:t>Percent Ephemeroptera </a:t>
            </a:r>
          </a:p>
          <a:p>
            <a:pPr lvl="2">
              <a:spcBef>
                <a:spcPts val="0"/>
              </a:spcBef>
              <a:spcAft>
                <a:spcPts val="1200"/>
              </a:spcAft>
              <a:buFont typeface="Wingdings" panose="05000000000000000000" pitchFamily="2" charset="2"/>
              <a:buChar char="Ø"/>
            </a:pPr>
            <a:r>
              <a:rPr kumimoji="0" lang="en-US" sz="2400" b="0" i="1" u="none" strike="noStrike" kern="1200" cap="none" spc="0" normalizeH="0" noProof="0" dirty="0">
                <a:ln>
                  <a:noFill/>
                </a:ln>
                <a:solidFill>
                  <a:prstClr val="black"/>
                </a:solidFill>
                <a:effectLst/>
                <a:uLnTx/>
                <a:uFillTx/>
                <a:latin typeface="Calibri"/>
                <a:ea typeface="+mn-ea"/>
                <a:cs typeface="+mn-cs"/>
              </a:rPr>
              <a:t>Percent Clinger</a:t>
            </a:r>
          </a:p>
          <a:p>
            <a:pPr lvl="2">
              <a:spcBef>
                <a:spcPts val="0"/>
              </a:spcBef>
              <a:spcAft>
                <a:spcPts val="1200"/>
              </a:spcAft>
              <a:buFont typeface="Wingdings" panose="05000000000000000000" pitchFamily="2" charset="2"/>
              <a:buChar char="Ø"/>
            </a:pPr>
            <a:r>
              <a:rPr kumimoji="0" lang="en-US" sz="2400" b="0" i="1" u="none" strike="noStrike" kern="1200" cap="none" spc="0" normalizeH="0" noProof="0" dirty="0">
                <a:ln>
                  <a:noFill/>
                </a:ln>
                <a:solidFill>
                  <a:prstClr val="black"/>
                </a:solidFill>
                <a:effectLst/>
                <a:uLnTx/>
                <a:uFillTx/>
                <a:latin typeface="Calibri"/>
                <a:ea typeface="+mn-ea"/>
                <a:cs typeface="+mn-cs"/>
              </a:rPr>
              <a:t>Percent Chironomidae</a:t>
            </a:r>
          </a:p>
          <a:p>
            <a:pPr lvl="1">
              <a:spcBef>
                <a:spcPts val="0"/>
              </a:spcBef>
              <a:spcAft>
                <a:spcPts val="1200"/>
              </a:spcAft>
              <a:buFont typeface="Wingdings" panose="05000000000000000000" pitchFamily="2" charset="2"/>
              <a:buChar char="Ø"/>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457189" marR="0" lvl="0" indent="-457189" algn="l" defTabSz="457189" rtl="0" eaLnBrk="1" fontAlgn="auto" latinLnBrk="0" hangingPunct="1">
              <a:lnSpc>
                <a:spcPct val="100000"/>
              </a:lnSpc>
              <a:spcBef>
                <a:spcPts val="0"/>
              </a:spcBef>
              <a:spcAft>
                <a:spcPts val="800"/>
              </a:spcAft>
              <a:buClrTx/>
              <a:buSzTx/>
              <a:buFont typeface="Wingdings" panose="05000000000000000000" pitchFamily="2" charset="2"/>
              <a:buChar char="Ø"/>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3" name="Group 2">
            <a:extLst>
              <a:ext uri="{FF2B5EF4-FFF2-40B4-BE49-F238E27FC236}">
                <a16:creationId xmlns:a16="http://schemas.microsoft.com/office/drawing/2014/main" id="{7927CB10-9D6B-9026-3EFF-21B45A2E6000}"/>
              </a:ext>
            </a:extLst>
          </p:cNvPr>
          <p:cNvGrpSpPr/>
          <p:nvPr/>
        </p:nvGrpSpPr>
        <p:grpSpPr>
          <a:xfrm>
            <a:off x="7514989" y="3773075"/>
            <a:ext cx="4249051" cy="3021586"/>
            <a:chOff x="947591" y="1882848"/>
            <a:chExt cx="5334000" cy="3565035"/>
          </a:xfrm>
        </p:grpSpPr>
        <p:pic>
          <p:nvPicPr>
            <p:cNvPr id="6" name="Picture 2" descr="Mayfly Larva - Maccaffertium vicarium - BugGuide.Net">
              <a:extLst>
                <a:ext uri="{FF2B5EF4-FFF2-40B4-BE49-F238E27FC236}">
                  <a16:creationId xmlns:a16="http://schemas.microsoft.com/office/drawing/2014/main" id="{537429BD-9C9B-6564-836A-0AFA77358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591" y="1882848"/>
              <a:ext cx="5334000" cy="35528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DF70CA6-8E83-35AE-F3DC-9295A30A053F}"/>
                </a:ext>
              </a:extLst>
            </p:cNvPr>
            <p:cNvSpPr txBox="1"/>
            <p:nvPr/>
          </p:nvSpPr>
          <p:spPr>
            <a:xfrm>
              <a:off x="4901770" y="5170884"/>
              <a:ext cx="1079719"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a:ea typeface="+mn-ea"/>
                  <a:cs typeface="+mn-cs"/>
                </a:rPr>
                <a:t>BugGuide.Net</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grpSp>
      <p:grpSp>
        <p:nvGrpSpPr>
          <p:cNvPr id="9" name="Group 8">
            <a:extLst>
              <a:ext uri="{FF2B5EF4-FFF2-40B4-BE49-F238E27FC236}">
                <a16:creationId xmlns:a16="http://schemas.microsoft.com/office/drawing/2014/main" id="{A12FDA59-0EA7-8D62-C04C-133736E29F98}"/>
              </a:ext>
            </a:extLst>
          </p:cNvPr>
          <p:cNvGrpSpPr/>
          <p:nvPr/>
        </p:nvGrpSpPr>
        <p:grpSpPr>
          <a:xfrm>
            <a:off x="7581729" y="937071"/>
            <a:ext cx="3808515" cy="2540279"/>
            <a:chOff x="8472234" y="937072"/>
            <a:chExt cx="2918010" cy="1983916"/>
          </a:xfrm>
        </p:grpSpPr>
        <p:pic>
          <p:nvPicPr>
            <p:cNvPr id="10" name="Picture 2" descr="Genus Trichoptera Hydropsychidae Hydropsyche">
              <a:extLst>
                <a:ext uri="{FF2B5EF4-FFF2-40B4-BE49-F238E27FC236}">
                  <a16:creationId xmlns:a16="http://schemas.microsoft.com/office/drawing/2014/main" id="{DAF96D10-13C4-1A21-44B9-991454C31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234" y="937072"/>
              <a:ext cx="2918010" cy="198391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16947B2-283E-45DC-D47A-5D8C1DEB09AA}"/>
                </a:ext>
              </a:extLst>
            </p:cNvPr>
            <p:cNvSpPr txBox="1"/>
            <p:nvPr/>
          </p:nvSpPr>
          <p:spPr>
            <a:xfrm>
              <a:off x="9696895" y="2628185"/>
              <a:ext cx="1693349" cy="276999"/>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a:ea typeface="+mn-ea"/>
                  <a:cs typeface="+mn-cs"/>
                </a:rPr>
                <a:t>Macroinvertebrates.org</a:t>
              </a:r>
            </a:p>
          </p:txBody>
        </p:sp>
      </p:grpSp>
    </p:spTree>
    <p:extLst>
      <p:ext uri="{BB962C8B-B14F-4D97-AF65-F5344CB8AC3E}">
        <p14:creationId xmlns:p14="http://schemas.microsoft.com/office/powerpoint/2010/main" val="3749102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9AA3EF-1E45-4527-872E-D4A69C745CAE}"/>
              </a:ext>
            </a:extLst>
          </p:cNvPr>
          <p:cNvSpPr>
            <a:spLocks noGrp="1"/>
          </p:cNvSpPr>
          <p:nvPr>
            <p:ph idx="1"/>
          </p:nvPr>
        </p:nvSpPr>
        <p:spPr>
          <a:xfrm>
            <a:off x="298554" y="1319736"/>
            <a:ext cx="11594892" cy="5309664"/>
          </a:xfrm>
        </p:spPr>
        <p:txBody>
          <a:bodyPr anchor="ctr">
            <a:normAutofit/>
          </a:bodyPr>
          <a:lstStyle/>
          <a:p>
            <a:pPr marL="514350" indent="-514350">
              <a:buFont typeface="+mj-lt"/>
              <a:buAutoNum type="arabicPeriod"/>
            </a:pPr>
            <a:r>
              <a:rPr lang="en-US" b="1" dirty="0">
                <a:latin typeface="Arial" panose="020B0604020202020204" pitchFamily="34" charset="0"/>
                <a:cs typeface="Arial" panose="020B0604020202020204" pitchFamily="34" charset="0"/>
              </a:rPr>
              <a:t>How did (a) land cover and (b) water chemistry change over the period 2009-2019?</a:t>
            </a:r>
          </a:p>
          <a:p>
            <a:pPr marL="514350" indent="-514350">
              <a:buFont typeface="+mj-lt"/>
              <a:buAutoNum type="arabicPeriod"/>
            </a:pPr>
            <a:endParaRPr lang="en-US" b="1" dirty="0">
              <a:latin typeface="Arial" panose="020B0604020202020204" pitchFamily="34" charset="0"/>
              <a:cs typeface="Arial" panose="020B0604020202020204" pitchFamily="34" charset="0"/>
            </a:endParaRPr>
          </a:p>
          <a:p>
            <a:pPr marL="514350" indent="-514350">
              <a:buFont typeface="+mj-lt"/>
              <a:buAutoNum type="arabicPeriod"/>
            </a:pPr>
            <a:r>
              <a:rPr lang="en-US" b="1" dirty="0">
                <a:latin typeface="Arial" panose="020B0604020202020204" pitchFamily="34" charset="0"/>
                <a:cs typeface="Arial" panose="020B0604020202020204" pitchFamily="34" charset="0"/>
              </a:rPr>
              <a:t>How did benthic macroinvertebrate communities respond to the continuing phase of urban development?</a:t>
            </a:r>
          </a:p>
          <a:p>
            <a:pPr marL="457188" lvl="1" indent="0">
              <a:buNone/>
            </a:pPr>
            <a:endParaRPr lang="en-US" sz="1000" b="1" dirty="0">
              <a:latin typeface="Arial" panose="020B0604020202020204" pitchFamily="34" charset="0"/>
              <a:cs typeface="Arial" panose="020B0604020202020204" pitchFamily="34" charset="0"/>
            </a:endParaRPr>
          </a:p>
          <a:p>
            <a:pPr marL="514350" indent="-514350">
              <a:buFont typeface="+mj-lt"/>
              <a:buAutoNum type="arabicPeriod"/>
            </a:pPr>
            <a:endParaRPr lang="en-US"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829A9B22-04A8-12C4-85AC-4A16C46B07A2}"/>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effectLst/>
                <a:uLnTx/>
                <a:uFillTx/>
                <a:latin typeface="Calibri"/>
                <a:ea typeface="+mj-ea"/>
                <a:cs typeface="+mj-cs"/>
              </a:rPr>
              <a:t>Research questions</a:t>
            </a:r>
          </a:p>
        </p:txBody>
      </p:sp>
      <p:sp>
        <p:nvSpPr>
          <p:cNvPr id="4" name="Slide Number Placeholder 3">
            <a:extLst>
              <a:ext uri="{FF2B5EF4-FFF2-40B4-BE49-F238E27FC236}">
                <a16:creationId xmlns:a16="http://schemas.microsoft.com/office/drawing/2014/main" id="{4C90F90E-F47A-5C8E-F51F-C4C0E26DF8D9}"/>
              </a:ext>
            </a:extLst>
          </p:cNvPr>
          <p:cNvSpPr>
            <a:spLocks noGrp="1"/>
          </p:cNvSpPr>
          <p:nvPr>
            <p:ph type="sldNum" sz="quarter" idx="12"/>
          </p:nvPr>
        </p:nvSpPr>
        <p:spPr/>
        <p:txBody>
          <a:bodyPr/>
          <a:lstStyle/>
          <a:p>
            <a:fld id="{C5EF2332-01BF-834F-8236-50238282D533}" type="slidenum">
              <a:rPr lang="en-US" smtClean="0"/>
              <a:t>55</a:t>
            </a:fld>
            <a:endParaRPr lang="en-US"/>
          </a:p>
        </p:txBody>
      </p:sp>
    </p:spTree>
    <p:extLst>
      <p:ext uri="{BB962C8B-B14F-4D97-AF65-F5344CB8AC3E}">
        <p14:creationId xmlns:p14="http://schemas.microsoft.com/office/powerpoint/2010/main" val="16478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FC7A93A4-E5E3-7A24-FA3D-E710E9395F0D}"/>
              </a:ext>
            </a:extLst>
          </p:cNvPr>
          <p:cNvSpPr txBox="1">
            <a:spLocks/>
          </p:cNvSpPr>
          <p:nvPr/>
        </p:nvSpPr>
        <p:spPr>
          <a:xfrm>
            <a:off x="440898" y="1226510"/>
            <a:ext cx="6440943" cy="4478551"/>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Benthic macroinvertebrates</a:t>
            </a:r>
          </a:p>
          <a:p>
            <a:pPr lvl="1">
              <a:spcBef>
                <a:spcPts val="0"/>
              </a:spcBef>
              <a:spcAft>
                <a:spcPts val="1200"/>
              </a:spcAft>
              <a:buFont typeface="Wingdings" panose="05000000000000000000" pitchFamily="2" charset="2"/>
              <a:buChar char="Ø"/>
            </a:pPr>
            <a:r>
              <a:rPr kumimoji="0" lang="en-US" sz="2400" b="0" i="0" u="none" strike="noStrike" kern="1200" cap="none" spc="0" normalizeH="0" baseline="0" noProof="0" dirty="0">
                <a:ln>
                  <a:noFill/>
                </a:ln>
                <a:solidFill>
                  <a:prstClr val="black"/>
                </a:solidFill>
                <a:effectLst/>
                <a:uLnTx/>
                <a:uFillTx/>
                <a:latin typeface="Calibri"/>
                <a:ea typeface="+mn-ea"/>
                <a:cs typeface="+mn-cs"/>
              </a:rPr>
              <a:t>MBSS protocol: D-net</a:t>
            </a:r>
          </a:p>
          <a:p>
            <a:pPr lvl="1">
              <a:spcBef>
                <a:spcPts val="0"/>
              </a:spcBef>
              <a:spcAft>
                <a:spcPts val="1200"/>
              </a:spcAft>
              <a:buFont typeface="Wingdings" panose="05000000000000000000" pitchFamily="2" charset="2"/>
              <a:buChar char="Ø"/>
            </a:pPr>
            <a:r>
              <a:rPr kumimoji="0" lang="en-US" sz="2400" b="0" i="0" u="none" strike="noStrike" kern="1200" cap="none" spc="0" normalizeH="0" baseline="0" noProof="0" dirty="0">
                <a:ln>
                  <a:noFill/>
                </a:ln>
                <a:solidFill>
                  <a:prstClr val="black"/>
                </a:solidFill>
                <a:effectLst/>
                <a:uLnTx/>
                <a:uFillTx/>
                <a:latin typeface="Calibri"/>
                <a:ea typeface="+mn-ea"/>
                <a:cs typeface="+mn-cs"/>
              </a:rPr>
              <a:t>Once per year at randomly selected sites</a:t>
            </a:r>
          </a:p>
          <a:p>
            <a:pPr lvl="1">
              <a:spcBef>
                <a:spcPts val="0"/>
              </a:spcBef>
              <a:spcAft>
                <a:spcPts val="1200"/>
              </a:spcAft>
              <a:buFont typeface="Wingdings" panose="05000000000000000000" pitchFamily="2" charset="2"/>
              <a:buChar char="Ø"/>
            </a:pPr>
            <a:r>
              <a:rPr lang="en-US" sz="2400" dirty="0">
                <a:solidFill>
                  <a:prstClr val="black"/>
                </a:solidFill>
                <a:latin typeface="Calibri"/>
              </a:rPr>
              <a:t>Data recorded as abundance</a:t>
            </a:r>
          </a:p>
          <a:p>
            <a:pPr lvl="1">
              <a:spcBef>
                <a:spcPts val="0"/>
              </a:spcBef>
              <a:spcAft>
                <a:spcPts val="1200"/>
              </a:spcAft>
              <a:buFont typeface="Wingdings" panose="05000000000000000000" pitchFamily="2" charset="2"/>
              <a:buChar char="Ø"/>
            </a:pPr>
            <a:r>
              <a:rPr kumimoji="0" lang="en-US" sz="2400" b="0" i="0" u="none" strike="noStrike" kern="1200" cap="none" spc="0" normalizeH="0" noProof="0" dirty="0">
                <a:ln>
                  <a:noFill/>
                </a:ln>
                <a:solidFill>
                  <a:prstClr val="black"/>
                </a:solidFill>
                <a:effectLst/>
                <a:uLnTx/>
                <a:uFillTx/>
                <a:latin typeface="Calibri"/>
                <a:ea typeface="+mn-ea"/>
                <a:cs typeface="+mn-cs"/>
              </a:rPr>
              <a:t>Metrics and IBI scores</a:t>
            </a:r>
            <a:r>
              <a:rPr kumimoji="0" lang="en-US" sz="2400" b="0" i="0" u="none" strike="noStrike" kern="1200" cap="none" spc="0" normalizeH="0" baseline="30000" noProof="0" dirty="0">
                <a:ln>
                  <a:noFill/>
                </a:ln>
                <a:solidFill>
                  <a:prstClr val="black"/>
                </a:solidFill>
                <a:effectLst/>
                <a:uLnTx/>
                <a:uFillTx/>
                <a:latin typeface="Calibri"/>
                <a:ea typeface="+mn-ea"/>
                <a:cs typeface="+mn-cs"/>
              </a:rPr>
              <a:t>1</a:t>
            </a:r>
            <a:r>
              <a:rPr kumimoji="0" lang="en-US" sz="2400" b="0" i="0" u="none" strike="noStrike" kern="1200" cap="none" spc="0" normalizeH="0" noProof="0" dirty="0">
                <a:ln>
                  <a:noFill/>
                </a:ln>
                <a:solidFill>
                  <a:prstClr val="black"/>
                </a:solidFill>
                <a:effectLst/>
                <a:uLnTx/>
                <a:uFillTx/>
                <a:latin typeface="Calibri"/>
                <a:ea typeface="+mn-ea"/>
                <a:cs typeface="+mn-cs"/>
              </a:rPr>
              <a:t> calculated</a:t>
            </a:r>
          </a:p>
          <a:p>
            <a:pPr marL="457188" lvl="1" indent="0">
              <a:spcBef>
                <a:spcPts val="0"/>
              </a:spcBef>
              <a:spcAft>
                <a:spcPts val="1200"/>
              </a:spcAft>
              <a:buNone/>
            </a:pPr>
            <a:endParaRPr lang="en-US" sz="2400" dirty="0">
              <a:solidFill>
                <a:prstClr val="black"/>
              </a:solidFill>
              <a:latin typeface="Calibri"/>
            </a:endParaRPr>
          </a:p>
          <a:p>
            <a:pPr>
              <a:spcBef>
                <a:spcPts val="0"/>
              </a:spcBef>
              <a:spcAft>
                <a:spcPts val="1200"/>
              </a:spcAft>
              <a:buFont typeface="Wingdings" panose="05000000000000000000" pitchFamily="2" charset="2"/>
              <a:buChar char="Ø"/>
            </a:pPr>
            <a:r>
              <a:rPr kumimoji="0" lang="en-US" sz="2800" b="1" i="0" u="none" strike="noStrike" kern="1200" cap="none" spc="0" normalizeH="0" baseline="0" noProof="0" dirty="0">
                <a:ln>
                  <a:noFill/>
                </a:ln>
                <a:solidFill>
                  <a:prstClr val="black"/>
                </a:solidFill>
                <a:effectLst/>
                <a:uLnTx/>
                <a:uFillTx/>
                <a:latin typeface="Calibri"/>
                <a:ea typeface="+mn-ea"/>
                <a:cs typeface="+mn-cs"/>
              </a:rPr>
              <a:t>Water chemistry</a:t>
            </a:r>
          </a:p>
          <a:p>
            <a:pPr lvl="1">
              <a:spcBef>
                <a:spcPts val="0"/>
              </a:spcBef>
              <a:spcAft>
                <a:spcPts val="1200"/>
              </a:spcAft>
              <a:buFont typeface="Wingdings" panose="05000000000000000000" pitchFamily="2" charset="2"/>
              <a:buChar char="Ø"/>
            </a:pPr>
            <a:r>
              <a:rPr lang="en-US" sz="2400" dirty="0">
                <a:solidFill>
                  <a:prstClr val="black"/>
                </a:solidFill>
                <a:latin typeface="Calibri"/>
              </a:rPr>
              <a:t>Recorded concurrently</a:t>
            </a: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itle 1">
            <a:extLst>
              <a:ext uri="{FF2B5EF4-FFF2-40B4-BE49-F238E27FC236}">
                <a16:creationId xmlns:a16="http://schemas.microsoft.com/office/drawing/2014/main" id="{87D99702-AA80-744E-05FF-126AEC5CAE27}"/>
              </a:ext>
            </a:extLst>
          </p:cNvPr>
          <p:cNvSpPr txBox="1">
            <a:spLocks/>
          </p:cNvSpPr>
          <p:nvPr/>
        </p:nvSpPr>
        <p:spPr>
          <a:xfrm>
            <a:off x="96672" y="17487"/>
            <a:ext cx="6304128"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lang="en-US" sz="3600" b="1" dirty="0">
                <a:solidFill>
                  <a:prstClr val="black"/>
                </a:solidFill>
                <a:latin typeface="Arial" panose="020B0604020202020204" pitchFamily="34" charset="0"/>
                <a:cs typeface="Arial" panose="020B0604020202020204" pitchFamily="34" charset="0"/>
              </a:rPr>
              <a:t>Sampling design</a:t>
            </a:r>
            <a:endParaRPr kumimoji="0" lang="en-US" sz="3600" b="1" i="0" u="none" strike="noStrike" kern="1200" cap="none" spc="0" normalizeH="0" baseline="-25000" noProof="0" dirty="0">
              <a:ln>
                <a:noFill/>
              </a:ln>
              <a:solidFill>
                <a:prstClr val="black"/>
              </a:solidFill>
              <a:effectLst/>
              <a:uLnTx/>
              <a:uFillTx/>
              <a:latin typeface="Arial" panose="020B0604020202020204" pitchFamily="34" charset="0"/>
              <a:ea typeface="+mj-ea"/>
              <a:cs typeface="Arial" panose="020B0604020202020204" pitchFamily="34" charset="0"/>
            </a:endParaRPr>
          </a:p>
        </p:txBody>
      </p:sp>
      <p:sp>
        <p:nvSpPr>
          <p:cNvPr id="6" name="TextBox 5">
            <a:extLst>
              <a:ext uri="{FF2B5EF4-FFF2-40B4-BE49-F238E27FC236}">
                <a16:creationId xmlns:a16="http://schemas.microsoft.com/office/drawing/2014/main" id="{4FB1DB66-F886-098F-20AE-131F728B3F28}"/>
              </a:ext>
            </a:extLst>
          </p:cNvPr>
          <p:cNvSpPr txBox="1"/>
          <p:nvPr/>
        </p:nvSpPr>
        <p:spPr>
          <a:xfrm>
            <a:off x="83662" y="6519446"/>
            <a:ext cx="2323265" cy="338554"/>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prstClr val="black"/>
                </a:solidFill>
                <a:effectLst/>
                <a:uLnTx/>
                <a:uFillTx/>
                <a:latin typeface="Calibri"/>
                <a:ea typeface="+mn-ea"/>
                <a:cs typeface="+mn-cs"/>
              </a:rPr>
              <a:t>1</a:t>
            </a:r>
            <a:r>
              <a:rPr kumimoji="0" lang="en-US" sz="1600" b="1" i="0" u="none" strike="noStrike" kern="1200" cap="none" spc="0" normalizeH="0" baseline="0" noProof="0" dirty="0">
                <a:ln>
                  <a:noFill/>
                </a:ln>
                <a:solidFill>
                  <a:prstClr val="black"/>
                </a:solidFill>
                <a:effectLst/>
                <a:uLnTx/>
                <a:uFillTx/>
                <a:latin typeface="Calibri"/>
                <a:ea typeface="+mn-ea"/>
                <a:cs typeface="+mn-cs"/>
              </a:rPr>
              <a:t>Southerland et al., 2005</a:t>
            </a:r>
          </a:p>
        </p:txBody>
      </p:sp>
      <p:pic>
        <p:nvPicPr>
          <p:cNvPr id="7" name="Picture 6" descr="Map&#10;&#10;Description automatically generated">
            <a:extLst>
              <a:ext uri="{FF2B5EF4-FFF2-40B4-BE49-F238E27FC236}">
                <a16:creationId xmlns:a16="http://schemas.microsoft.com/office/drawing/2014/main" id="{C5F376C1-30E0-45FE-A6D2-F3D64E7D3C94}"/>
              </a:ext>
            </a:extLst>
          </p:cNvPr>
          <p:cNvPicPr>
            <a:picLocks noChangeAspect="1"/>
          </p:cNvPicPr>
          <p:nvPr/>
        </p:nvPicPr>
        <p:blipFill rotWithShape="1">
          <a:blip r:embed="rId3">
            <a:extLst>
              <a:ext uri="{28A0092B-C50C-407E-A947-70E740481C1C}">
                <a14:useLocalDpi xmlns:a14="http://schemas.microsoft.com/office/drawing/2010/main" val="0"/>
              </a:ext>
            </a:extLst>
          </a:blip>
          <a:srcRect t="3333" b="3333"/>
          <a:stretch/>
        </p:blipFill>
        <p:spPr>
          <a:xfrm>
            <a:off x="6543459" y="0"/>
            <a:ext cx="5199361" cy="6858000"/>
          </a:xfrm>
          <a:prstGeom prst="rect">
            <a:avLst/>
          </a:prstGeom>
        </p:spPr>
      </p:pic>
      <p:pic>
        <p:nvPicPr>
          <p:cNvPr id="2" name="Picture 1" descr="A picture containing outdoor, water&#10;&#10;Description automatically generated">
            <a:extLst>
              <a:ext uri="{FF2B5EF4-FFF2-40B4-BE49-F238E27FC236}">
                <a16:creationId xmlns:a16="http://schemas.microsoft.com/office/drawing/2014/main" id="{1F953B6B-B394-3F56-0EBB-09FD7D51C210}"/>
              </a:ext>
            </a:extLst>
          </p:cNvPr>
          <p:cNvPicPr>
            <a:picLocks noChangeAspect="1"/>
          </p:cNvPicPr>
          <p:nvPr/>
        </p:nvPicPr>
        <p:blipFill>
          <a:blip r:embed="rId4"/>
          <a:stretch>
            <a:fillRect/>
          </a:stretch>
        </p:blipFill>
        <p:spPr>
          <a:xfrm>
            <a:off x="6964714" y="573154"/>
            <a:ext cx="3766932" cy="5022577"/>
          </a:xfrm>
          <a:prstGeom prst="rect">
            <a:avLst/>
          </a:prstGeom>
        </p:spPr>
      </p:pic>
      <p:sp>
        <p:nvSpPr>
          <p:cNvPr id="8" name="Slide Number Placeholder 7">
            <a:extLst>
              <a:ext uri="{FF2B5EF4-FFF2-40B4-BE49-F238E27FC236}">
                <a16:creationId xmlns:a16="http://schemas.microsoft.com/office/drawing/2014/main" id="{936E62D6-E853-9DD4-CD63-4C43CD2D6248}"/>
              </a:ext>
            </a:extLst>
          </p:cNvPr>
          <p:cNvSpPr>
            <a:spLocks noGrp="1"/>
          </p:cNvSpPr>
          <p:nvPr>
            <p:ph type="sldNum" sz="quarter" idx="12"/>
          </p:nvPr>
        </p:nvSpPr>
        <p:spPr/>
        <p:txBody>
          <a:bodyPr/>
          <a:lstStyle/>
          <a:p>
            <a:fld id="{C5EF2332-01BF-834F-8236-50238282D533}" type="slidenum">
              <a:rPr lang="en-US" smtClean="0"/>
              <a:t>56</a:t>
            </a:fld>
            <a:endParaRPr lang="en-US"/>
          </a:p>
        </p:txBody>
      </p:sp>
    </p:spTree>
    <p:extLst>
      <p:ext uri="{BB962C8B-B14F-4D97-AF65-F5344CB8AC3E}">
        <p14:creationId xmlns:p14="http://schemas.microsoft.com/office/powerpoint/2010/main" val="42809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9AA3EF-1E45-4527-872E-D4A69C745CAE}"/>
              </a:ext>
            </a:extLst>
          </p:cNvPr>
          <p:cNvSpPr>
            <a:spLocks noGrp="1"/>
          </p:cNvSpPr>
          <p:nvPr>
            <p:ph idx="1"/>
          </p:nvPr>
        </p:nvSpPr>
        <p:spPr>
          <a:xfrm>
            <a:off x="298554" y="1319736"/>
            <a:ext cx="11594892" cy="5309664"/>
          </a:xfrm>
        </p:spPr>
        <p:txBody>
          <a:bodyPr anchor="ctr">
            <a:normAutofit/>
          </a:bodyPr>
          <a:lstStyle/>
          <a:p>
            <a:pPr marL="514350" indent="-514350">
              <a:buFont typeface="+mj-lt"/>
              <a:buAutoNum type="arabicPeriod"/>
            </a:pPr>
            <a:r>
              <a:rPr lang="en-US" b="1" dirty="0">
                <a:latin typeface="Arial" panose="020B0604020202020204" pitchFamily="34" charset="0"/>
                <a:cs typeface="Arial" panose="020B0604020202020204" pitchFamily="34" charset="0"/>
              </a:rPr>
              <a:t>How did (a) land cover and (b) water chemistry change over the period 2009-2019?</a:t>
            </a:r>
          </a:p>
          <a:p>
            <a:pPr marL="514350" indent="-514350">
              <a:buFont typeface="+mj-lt"/>
              <a:buAutoNum type="arabicPeriod"/>
            </a:pPr>
            <a:endParaRPr lang="en-US" b="1" dirty="0">
              <a:latin typeface="Arial" panose="020B0604020202020204" pitchFamily="34" charset="0"/>
              <a:cs typeface="Arial" panose="020B0604020202020204" pitchFamily="34" charset="0"/>
            </a:endParaRPr>
          </a:p>
          <a:p>
            <a:pPr marL="514350" indent="-514350">
              <a:buFont typeface="+mj-lt"/>
              <a:buAutoNum type="arabicPeriod"/>
            </a:pPr>
            <a:r>
              <a:rPr lang="en-US" b="1" dirty="0">
                <a:solidFill>
                  <a:schemeClr val="tx1">
                    <a:alpha val="25000"/>
                  </a:schemeClr>
                </a:solidFill>
                <a:latin typeface="Arial" panose="020B0604020202020204" pitchFamily="34" charset="0"/>
                <a:cs typeface="Arial" panose="020B0604020202020204" pitchFamily="34" charset="0"/>
              </a:rPr>
              <a:t>How did benthic macroinvertebrate communities respond to the chronic state of urban development?</a:t>
            </a:r>
          </a:p>
          <a:p>
            <a:pPr marL="457188" lvl="1" indent="0">
              <a:buNone/>
            </a:pPr>
            <a:endParaRPr lang="en-US" sz="1000" b="1" dirty="0">
              <a:solidFill>
                <a:schemeClr val="tx1">
                  <a:alpha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en-US" b="1" dirty="0">
              <a:solidFill>
                <a:schemeClr val="tx1">
                  <a:alpha val="25000"/>
                </a:schemeClr>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829A9B22-04A8-12C4-85AC-4A16C46B07A2}"/>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effectLst/>
                <a:uLnTx/>
                <a:uFillTx/>
                <a:latin typeface="Calibri"/>
                <a:ea typeface="+mj-ea"/>
                <a:cs typeface="+mj-cs"/>
              </a:rPr>
              <a:t>Research questions</a:t>
            </a:r>
          </a:p>
        </p:txBody>
      </p:sp>
      <p:sp>
        <p:nvSpPr>
          <p:cNvPr id="4" name="Slide Number Placeholder 3">
            <a:extLst>
              <a:ext uri="{FF2B5EF4-FFF2-40B4-BE49-F238E27FC236}">
                <a16:creationId xmlns:a16="http://schemas.microsoft.com/office/drawing/2014/main" id="{0748FEB5-98FD-DF38-1178-C13A17DBE59B}"/>
              </a:ext>
            </a:extLst>
          </p:cNvPr>
          <p:cNvSpPr>
            <a:spLocks noGrp="1"/>
          </p:cNvSpPr>
          <p:nvPr>
            <p:ph type="sldNum" sz="quarter" idx="12"/>
          </p:nvPr>
        </p:nvSpPr>
        <p:spPr/>
        <p:txBody>
          <a:bodyPr/>
          <a:lstStyle/>
          <a:p>
            <a:fld id="{C5EF2332-01BF-834F-8236-50238282D533}" type="slidenum">
              <a:rPr lang="en-US" smtClean="0"/>
              <a:t>57</a:t>
            </a:fld>
            <a:endParaRPr lang="en-US"/>
          </a:p>
        </p:txBody>
      </p:sp>
    </p:spTree>
    <p:extLst>
      <p:ext uri="{BB962C8B-B14F-4D97-AF65-F5344CB8AC3E}">
        <p14:creationId xmlns:p14="http://schemas.microsoft.com/office/powerpoint/2010/main" val="409814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number, line&#10;&#10;Description automatically generated">
            <a:extLst>
              <a:ext uri="{FF2B5EF4-FFF2-40B4-BE49-F238E27FC236}">
                <a16:creationId xmlns:a16="http://schemas.microsoft.com/office/drawing/2014/main" id="{BBD409D3-AA80-4E58-7FB9-1B3C0051E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20" y="736413"/>
            <a:ext cx="6032135" cy="6032135"/>
          </a:xfrm>
          <a:prstGeom prst="rect">
            <a:avLst/>
          </a:prstGeom>
        </p:spPr>
      </p:pic>
      <p:sp>
        <p:nvSpPr>
          <p:cNvPr id="8" name="Title 1">
            <a:extLst>
              <a:ext uri="{FF2B5EF4-FFF2-40B4-BE49-F238E27FC236}">
                <a16:creationId xmlns:a16="http://schemas.microsoft.com/office/drawing/2014/main" id="{1382D6DE-1FBF-C096-2F77-1363ADB98292}"/>
              </a:ext>
            </a:extLst>
          </p:cNvPr>
          <p:cNvSpPr>
            <a:spLocks noGrp="1"/>
          </p:cNvSpPr>
          <p:nvPr>
            <p:ph type="title"/>
          </p:nvPr>
        </p:nvSpPr>
        <p:spPr>
          <a:xfrm>
            <a:off x="0" y="-35288"/>
            <a:ext cx="12192000" cy="861153"/>
          </a:xfrm>
        </p:spPr>
        <p:txBody>
          <a:bodyPr>
            <a:noAutofit/>
          </a:bodyPr>
          <a:lstStyle/>
          <a:p>
            <a:pPr algn="ctr"/>
            <a:r>
              <a:rPr lang="en-US" sz="2400" b="1" dirty="0">
                <a:latin typeface="Arial" panose="020B0604020202020204" pitchFamily="34" charset="0"/>
                <a:cs typeface="Arial" panose="020B0604020202020204" pitchFamily="34" charset="0"/>
              </a:rPr>
              <a:t>1a. Percent developed land stabilized</a:t>
            </a:r>
            <a:r>
              <a:rPr lang="en-US" sz="2400" b="1" baseline="30000" dirty="0">
                <a:latin typeface="Arial" panose="020B0604020202020204" pitchFamily="34" charset="0"/>
                <a:cs typeface="Arial" panose="020B0604020202020204" pitchFamily="34" charset="0"/>
              </a:rPr>
              <a:t>1</a:t>
            </a:r>
            <a:r>
              <a:rPr lang="en-US" sz="2400" b="1" dirty="0">
                <a:latin typeface="Arial" panose="020B0604020202020204" pitchFamily="34" charset="0"/>
                <a:cs typeface="Arial" panose="020B0604020202020204" pitchFamily="34" charset="0"/>
              </a:rPr>
              <a:t> in two sub-watersheds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and slightly increased in the other two. </a:t>
            </a:r>
          </a:p>
        </p:txBody>
      </p:sp>
      <p:sp>
        <p:nvSpPr>
          <p:cNvPr id="4" name="Rectangle 3">
            <a:extLst>
              <a:ext uri="{FF2B5EF4-FFF2-40B4-BE49-F238E27FC236}">
                <a16:creationId xmlns:a16="http://schemas.microsoft.com/office/drawing/2014/main" id="{E2AEAF02-828D-F934-8BC0-A9806ED606D7}"/>
              </a:ext>
            </a:extLst>
          </p:cNvPr>
          <p:cNvSpPr/>
          <p:nvPr/>
        </p:nvSpPr>
        <p:spPr>
          <a:xfrm>
            <a:off x="3856383" y="3806688"/>
            <a:ext cx="4721087" cy="2054274"/>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E17032-2977-2D55-30D1-B1AEE073A33E}"/>
              </a:ext>
            </a:extLst>
          </p:cNvPr>
          <p:cNvSpPr txBox="1"/>
          <p:nvPr/>
        </p:nvSpPr>
        <p:spPr>
          <a:xfrm>
            <a:off x="0" y="6519446"/>
            <a:ext cx="1621854" cy="338554"/>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prstClr val="black"/>
                </a:solidFill>
                <a:effectLst/>
                <a:uLnTx/>
                <a:uFillTx/>
                <a:latin typeface="Calibri"/>
                <a:ea typeface="+mn-ea"/>
                <a:cs typeface="+mn-cs"/>
              </a:rPr>
              <a:t>1</a:t>
            </a:r>
            <a:r>
              <a:rPr kumimoji="0" lang="en-US" sz="1600" b="1" i="0" u="none" strike="noStrike" kern="1200" cap="none" spc="0" normalizeH="0" baseline="0" noProof="0" dirty="0">
                <a:ln>
                  <a:noFill/>
                </a:ln>
                <a:solidFill>
                  <a:prstClr val="black"/>
                </a:solidFill>
                <a:effectLst/>
                <a:uLnTx/>
                <a:uFillTx/>
                <a:latin typeface="Calibri"/>
                <a:ea typeface="+mn-ea"/>
                <a:cs typeface="+mn-cs"/>
              </a:rPr>
              <a:t>Bird et al., 2018</a:t>
            </a:r>
          </a:p>
        </p:txBody>
      </p:sp>
      <p:sp>
        <p:nvSpPr>
          <p:cNvPr id="6" name="Slide Number Placeholder 5">
            <a:extLst>
              <a:ext uri="{FF2B5EF4-FFF2-40B4-BE49-F238E27FC236}">
                <a16:creationId xmlns:a16="http://schemas.microsoft.com/office/drawing/2014/main" id="{7A786968-A279-021C-6C68-00CF55AD191D}"/>
              </a:ext>
            </a:extLst>
          </p:cNvPr>
          <p:cNvSpPr>
            <a:spLocks noGrp="1"/>
          </p:cNvSpPr>
          <p:nvPr>
            <p:ph type="sldNum" sz="quarter" idx="12"/>
          </p:nvPr>
        </p:nvSpPr>
        <p:spPr/>
        <p:txBody>
          <a:bodyPr/>
          <a:lstStyle/>
          <a:p>
            <a:fld id="{C5EF2332-01BF-834F-8236-50238282D533}" type="slidenum">
              <a:rPr lang="en-US" smtClean="0"/>
              <a:t>58</a:t>
            </a:fld>
            <a:endParaRPr lang="en-US"/>
          </a:p>
        </p:txBody>
      </p:sp>
      <p:pic>
        <p:nvPicPr>
          <p:cNvPr id="7" name="Picture 6" descr="Map&#10;&#10;Description automatically generated">
            <a:extLst>
              <a:ext uri="{FF2B5EF4-FFF2-40B4-BE49-F238E27FC236}">
                <a16:creationId xmlns:a16="http://schemas.microsoft.com/office/drawing/2014/main" id="{93FDAEAC-4D81-3B4E-C49C-E1AE9BDFC927}"/>
              </a:ext>
            </a:extLst>
          </p:cNvPr>
          <p:cNvPicPr>
            <a:picLocks noChangeAspect="1"/>
          </p:cNvPicPr>
          <p:nvPr/>
        </p:nvPicPr>
        <p:blipFill rotWithShape="1">
          <a:blip r:embed="rId4">
            <a:extLst>
              <a:ext uri="{28A0092B-C50C-407E-A947-70E740481C1C}">
                <a14:useLocalDpi xmlns:a14="http://schemas.microsoft.com/office/drawing/2010/main" val="0"/>
              </a:ext>
            </a:extLst>
          </a:blip>
          <a:srcRect t="3333" b="3333"/>
          <a:stretch/>
        </p:blipFill>
        <p:spPr>
          <a:xfrm>
            <a:off x="9640957" y="736413"/>
            <a:ext cx="2051618" cy="2706101"/>
          </a:xfrm>
          <a:prstGeom prst="rect">
            <a:avLst/>
          </a:prstGeom>
        </p:spPr>
      </p:pic>
    </p:spTree>
    <p:extLst>
      <p:ext uri="{BB962C8B-B14F-4D97-AF65-F5344CB8AC3E}">
        <p14:creationId xmlns:p14="http://schemas.microsoft.com/office/powerpoint/2010/main" val="304694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number, line&#10;&#10;Description automatically generated">
            <a:extLst>
              <a:ext uri="{FF2B5EF4-FFF2-40B4-BE49-F238E27FC236}">
                <a16:creationId xmlns:a16="http://schemas.microsoft.com/office/drawing/2014/main" id="{8E74C6FA-A217-4EC0-89E7-A9812FA95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20" y="736413"/>
            <a:ext cx="6032135" cy="6032135"/>
          </a:xfrm>
          <a:prstGeom prst="rect">
            <a:avLst/>
          </a:prstGeom>
        </p:spPr>
      </p:pic>
      <p:sp>
        <p:nvSpPr>
          <p:cNvPr id="8" name="Title 1">
            <a:extLst>
              <a:ext uri="{FF2B5EF4-FFF2-40B4-BE49-F238E27FC236}">
                <a16:creationId xmlns:a16="http://schemas.microsoft.com/office/drawing/2014/main" id="{1382D6DE-1FBF-C096-2F77-1363ADB98292}"/>
              </a:ext>
            </a:extLst>
          </p:cNvPr>
          <p:cNvSpPr>
            <a:spLocks noGrp="1"/>
          </p:cNvSpPr>
          <p:nvPr>
            <p:ph type="title"/>
          </p:nvPr>
        </p:nvSpPr>
        <p:spPr>
          <a:xfrm>
            <a:off x="0" y="-35288"/>
            <a:ext cx="12192000" cy="861153"/>
          </a:xfrm>
        </p:spPr>
        <p:txBody>
          <a:bodyPr>
            <a:noAutofit/>
          </a:bodyPr>
          <a:lstStyle/>
          <a:p>
            <a:pPr algn="ctr"/>
            <a:r>
              <a:rPr lang="en-US" sz="2400" b="1" dirty="0">
                <a:latin typeface="Arial" panose="020B0604020202020204" pitchFamily="34" charset="0"/>
                <a:cs typeface="Arial" panose="020B0604020202020204" pitchFamily="34" charset="0"/>
              </a:rPr>
              <a:t>1a. Percent developed land stabilized</a:t>
            </a:r>
            <a:r>
              <a:rPr lang="en-US" sz="2400" b="1" baseline="30000" dirty="0">
                <a:latin typeface="Arial" panose="020B0604020202020204" pitchFamily="34" charset="0"/>
                <a:cs typeface="Arial" panose="020B0604020202020204" pitchFamily="34" charset="0"/>
              </a:rPr>
              <a:t>1</a:t>
            </a:r>
            <a:r>
              <a:rPr lang="en-US" sz="2400" b="1" dirty="0">
                <a:latin typeface="Arial" panose="020B0604020202020204" pitchFamily="34" charset="0"/>
                <a:cs typeface="Arial" panose="020B0604020202020204" pitchFamily="34" charset="0"/>
              </a:rPr>
              <a:t> in two sub-watersheds </a:t>
            </a:r>
            <a:br>
              <a:rPr lang="en-US" sz="2400" b="1" dirty="0">
                <a:latin typeface="Arial" panose="020B0604020202020204" pitchFamily="34" charset="0"/>
                <a:cs typeface="Arial" panose="020B0604020202020204" pitchFamily="34" charset="0"/>
              </a:rPr>
            </a:br>
            <a:r>
              <a:rPr lang="en-US" sz="2400" b="1" dirty="0">
                <a:latin typeface="Arial" panose="020B0604020202020204" pitchFamily="34" charset="0"/>
                <a:cs typeface="Arial" panose="020B0604020202020204" pitchFamily="34" charset="0"/>
              </a:rPr>
              <a:t>and slightly increased in the other two. </a:t>
            </a:r>
          </a:p>
        </p:txBody>
      </p:sp>
      <p:sp>
        <p:nvSpPr>
          <p:cNvPr id="2" name="TextBox 1">
            <a:extLst>
              <a:ext uri="{FF2B5EF4-FFF2-40B4-BE49-F238E27FC236}">
                <a16:creationId xmlns:a16="http://schemas.microsoft.com/office/drawing/2014/main" id="{F5E17032-2977-2D55-30D1-B1AEE073A33E}"/>
              </a:ext>
            </a:extLst>
          </p:cNvPr>
          <p:cNvSpPr txBox="1"/>
          <p:nvPr/>
        </p:nvSpPr>
        <p:spPr>
          <a:xfrm>
            <a:off x="0" y="6522069"/>
            <a:ext cx="1621854" cy="338554"/>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30000" noProof="0" dirty="0">
                <a:ln>
                  <a:noFill/>
                </a:ln>
                <a:solidFill>
                  <a:prstClr val="black"/>
                </a:solidFill>
                <a:effectLst/>
                <a:uLnTx/>
                <a:uFillTx/>
                <a:latin typeface="Calibri"/>
                <a:ea typeface="+mn-ea"/>
                <a:cs typeface="+mn-cs"/>
              </a:rPr>
              <a:t>1</a:t>
            </a:r>
            <a:r>
              <a:rPr kumimoji="0" lang="en-US" sz="1600" b="1" i="0" u="none" strike="noStrike" kern="1200" cap="none" spc="0" normalizeH="0" baseline="0" noProof="0" dirty="0">
                <a:ln>
                  <a:noFill/>
                </a:ln>
                <a:solidFill>
                  <a:prstClr val="black"/>
                </a:solidFill>
                <a:effectLst/>
                <a:uLnTx/>
                <a:uFillTx/>
                <a:latin typeface="Calibri"/>
                <a:ea typeface="+mn-ea"/>
                <a:cs typeface="+mn-cs"/>
              </a:rPr>
              <a:t>Bird et al., 2018</a:t>
            </a:r>
          </a:p>
        </p:txBody>
      </p:sp>
      <p:sp>
        <p:nvSpPr>
          <p:cNvPr id="5" name="Rectangle 4">
            <a:extLst>
              <a:ext uri="{FF2B5EF4-FFF2-40B4-BE49-F238E27FC236}">
                <a16:creationId xmlns:a16="http://schemas.microsoft.com/office/drawing/2014/main" id="{79B989F3-90D0-C1E1-6F19-B3587B6A2067}"/>
              </a:ext>
            </a:extLst>
          </p:cNvPr>
          <p:cNvSpPr/>
          <p:nvPr/>
        </p:nvSpPr>
        <p:spPr>
          <a:xfrm>
            <a:off x="3856384" y="1056861"/>
            <a:ext cx="4813852" cy="1060174"/>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C2AF8A6D-9A58-F37C-16EB-23A746FB8FCE}"/>
              </a:ext>
            </a:extLst>
          </p:cNvPr>
          <p:cNvSpPr>
            <a:spLocks noGrp="1"/>
          </p:cNvSpPr>
          <p:nvPr>
            <p:ph type="sldNum" sz="quarter" idx="12"/>
          </p:nvPr>
        </p:nvSpPr>
        <p:spPr/>
        <p:txBody>
          <a:bodyPr/>
          <a:lstStyle/>
          <a:p>
            <a:fld id="{C5EF2332-01BF-834F-8236-50238282D533}" type="slidenum">
              <a:rPr lang="en-US" smtClean="0"/>
              <a:t>59</a:t>
            </a:fld>
            <a:endParaRPr lang="en-US"/>
          </a:p>
        </p:txBody>
      </p:sp>
      <p:pic>
        <p:nvPicPr>
          <p:cNvPr id="9" name="Picture 8" descr="Map&#10;&#10;Description automatically generated">
            <a:extLst>
              <a:ext uri="{FF2B5EF4-FFF2-40B4-BE49-F238E27FC236}">
                <a16:creationId xmlns:a16="http://schemas.microsoft.com/office/drawing/2014/main" id="{27ED1B0C-FD04-E907-B091-9E3FA034E716}"/>
              </a:ext>
            </a:extLst>
          </p:cNvPr>
          <p:cNvPicPr>
            <a:picLocks noChangeAspect="1"/>
          </p:cNvPicPr>
          <p:nvPr/>
        </p:nvPicPr>
        <p:blipFill rotWithShape="1">
          <a:blip r:embed="rId4">
            <a:extLst>
              <a:ext uri="{28A0092B-C50C-407E-A947-70E740481C1C}">
                <a14:useLocalDpi xmlns:a14="http://schemas.microsoft.com/office/drawing/2010/main" val="0"/>
              </a:ext>
            </a:extLst>
          </a:blip>
          <a:srcRect t="3333" b="3333"/>
          <a:stretch/>
        </p:blipFill>
        <p:spPr>
          <a:xfrm>
            <a:off x="9640957" y="736413"/>
            <a:ext cx="2051618" cy="2706101"/>
          </a:xfrm>
          <a:prstGeom prst="rect">
            <a:avLst/>
          </a:prstGeom>
        </p:spPr>
      </p:pic>
    </p:spTree>
    <p:extLst>
      <p:ext uri="{BB962C8B-B14F-4D97-AF65-F5344CB8AC3E}">
        <p14:creationId xmlns:p14="http://schemas.microsoft.com/office/powerpoint/2010/main" val="1163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BC465E-F445-29EE-01B1-CE0651673EFC}"/>
              </a:ext>
            </a:extLst>
          </p:cNvPr>
          <p:cNvSpPr>
            <a:spLocks noGrp="1"/>
          </p:cNvSpPr>
          <p:nvPr>
            <p:ph type="sldNum" sz="quarter" idx="12"/>
          </p:nvPr>
        </p:nvSpPr>
        <p:spPr/>
        <p:txBody>
          <a:bodyPr/>
          <a:lstStyle/>
          <a:p>
            <a:fld id="{C5EF2332-01BF-834F-8236-50238282D533}" type="slidenum">
              <a:rPr lang="en-US" smtClean="0"/>
              <a:pPr/>
              <a:t>6</a:t>
            </a:fld>
            <a:endParaRPr lang="en-US" dirty="0"/>
          </a:p>
        </p:txBody>
      </p:sp>
      <p:sp>
        <p:nvSpPr>
          <p:cNvPr id="7" name="Title 1">
            <a:extLst>
              <a:ext uri="{FF2B5EF4-FFF2-40B4-BE49-F238E27FC236}">
                <a16:creationId xmlns:a16="http://schemas.microsoft.com/office/drawing/2014/main" id="{AA076981-DC14-D00A-3E99-843B75809357}"/>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0" normalizeH="0" baseline="0" noProof="0" dirty="0">
                <a:ln>
                  <a:noFill/>
                </a:ln>
                <a:solidFill>
                  <a:sysClr val="windowText" lastClr="000000"/>
                </a:solidFill>
                <a:effectLst/>
                <a:uLnTx/>
                <a:uFillTx/>
                <a:latin typeface="Calibri"/>
                <a:ea typeface="+mj-ea"/>
                <a:cs typeface="+mj-cs"/>
              </a:rPr>
              <a:t>Smart growth as a way to counter urban sprawl</a:t>
            </a:r>
          </a:p>
        </p:txBody>
      </p:sp>
      <p:sp>
        <p:nvSpPr>
          <p:cNvPr id="5" name="TextBox 4">
            <a:extLst>
              <a:ext uri="{FF2B5EF4-FFF2-40B4-BE49-F238E27FC236}">
                <a16:creationId xmlns:a16="http://schemas.microsoft.com/office/drawing/2014/main" id="{E04CDE86-75ED-362C-8466-EBCA55119E2B}"/>
              </a:ext>
            </a:extLst>
          </p:cNvPr>
          <p:cNvSpPr txBox="1"/>
          <p:nvPr/>
        </p:nvSpPr>
        <p:spPr>
          <a:xfrm>
            <a:off x="724679" y="5080310"/>
            <a:ext cx="2850973" cy="369332"/>
          </a:xfrm>
          <a:prstGeom prst="rect">
            <a:avLst/>
          </a:prstGeom>
          <a:noFill/>
        </p:spPr>
        <p:txBody>
          <a:bodyPr wrap="none" rtlCol="0">
            <a:spAutoFit/>
          </a:bodyPr>
          <a:lstStyle/>
          <a:p>
            <a:pPr defTabSz="609585"/>
            <a:r>
              <a:rPr lang="en-US" b="1" dirty="0">
                <a:solidFill>
                  <a:prstClr val="black"/>
                </a:solidFill>
                <a:latin typeface="Calibri"/>
              </a:rPr>
              <a:t>The Avenue at White Marsh</a:t>
            </a:r>
          </a:p>
        </p:txBody>
      </p:sp>
      <p:pic>
        <p:nvPicPr>
          <p:cNvPr id="1028" name="Picture 4">
            <a:extLst>
              <a:ext uri="{FF2B5EF4-FFF2-40B4-BE49-F238E27FC236}">
                <a16:creationId xmlns:a16="http://schemas.microsoft.com/office/drawing/2014/main" id="{93BA3ABF-D1D2-34FE-8FF2-7E6EE7041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025" y="3344251"/>
            <a:ext cx="7891670" cy="31535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7D4FC82-8937-B50B-51C4-C98A392C1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305" y="849913"/>
            <a:ext cx="5880396" cy="3920868"/>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8953568C-CA87-0423-66AB-6305C921FAB6}"/>
              </a:ext>
            </a:extLst>
          </p:cNvPr>
          <p:cNvSpPr txBox="1">
            <a:spLocks noGrp="1"/>
          </p:cNvSpPr>
          <p:nvPr>
            <p:ph idx="1"/>
          </p:nvPr>
        </p:nvSpPr>
        <p:spPr>
          <a:xfrm>
            <a:off x="6860359" y="849913"/>
            <a:ext cx="4649154" cy="2062251"/>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spcAft>
                <a:spcPts val="800"/>
              </a:spcAft>
              <a:buFont typeface="Wingdings" panose="05000000000000000000" pitchFamily="2" charset="2"/>
              <a:buChar char="Ø"/>
            </a:pPr>
            <a:r>
              <a:rPr lang="en-US" sz="2800" dirty="0"/>
              <a:t>Preserves natural lands</a:t>
            </a:r>
          </a:p>
          <a:p>
            <a:pPr>
              <a:spcBef>
                <a:spcPts val="0"/>
              </a:spcBef>
              <a:spcAft>
                <a:spcPts val="800"/>
              </a:spcAft>
              <a:buFont typeface="Wingdings" panose="05000000000000000000" pitchFamily="2" charset="2"/>
              <a:buChar char="Ø"/>
            </a:pPr>
            <a:r>
              <a:rPr lang="en-US" sz="2800" dirty="0"/>
              <a:t>Reduces car dependency and road miles</a:t>
            </a:r>
          </a:p>
          <a:p>
            <a:pPr>
              <a:spcBef>
                <a:spcPts val="0"/>
              </a:spcBef>
              <a:spcAft>
                <a:spcPts val="800"/>
              </a:spcAft>
              <a:buFont typeface="Wingdings" panose="05000000000000000000" pitchFamily="2" charset="2"/>
              <a:buChar char="Ø"/>
            </a:pPr>
            <a:r>
              <a:rPr lang="en-US" sz="2800" dirty="0"/>
              <a:t>Better for the Bay?</a:t>
            </a:r>
          </a:p>
        </p:txBody>
      </p:sp>
    </p:spTree>
    <p:extLst>
      <p:ext uri="{BB962C8B-B14F-4D97-AF65-F5344CB8AC3E}">
        <p14:creationId xmlns:p14="http://schemas.microsoft.com/office/powerpoint/2010/main" val="2099831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3199E2-9C1C-A2B6-BFB2-CA60C31F9FB2}"/>
              </a:ext>
            </a:extLst>
          </p:cNvPr>
          <p:cNvSpPr>
            <a:spLocks noGrp="1"/>
          </p:cNvSpPr>
          <p:nvPr>
            <p:ph type="sldNum" sz="quarter" idx="12"/>
          </p:nvPr>
        </p:nvSpPr>
        <p:spPr/>
        <p:txBody>
          <a:bodyPr/>
          <a:lstStyle/>
          <a:p>
            <a:fld id="{C5EF2332-01BF-834F-8236-50238282D533}" type="slidenum">
              <a:rPr lang="en-US" smtClean="0"/>
              <a:pPr/>
              <a:t>60</a:t>
            </a:fld>
            <a:endParaRPr lang="en-US" dirty="0"/>
          </a:p>
        </p:txBody>
      </p:sp>
      <p:pic>
        <p:nvPicPr>
          <p:cNvPr id="8" name="Picture 7" descr="A graph with numbers and squares&#10;&#10;Description automatically generated">
            <a:extLst>
              <a:ext uri="{FF2B5EF4-FFF2-40B4-BE49-F238E27FC236}">
                <a16:creationId xmlns:a16="http://schemas.microsoft.com/office/drawing/2014/main" id="{6CFF8561-CDE0-3F88-84E6-48F5D9D79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628" y="1023731"/>
            <a:ext cx="5469144" cy="5469144"/>
          </a:xfrm>
          <a:prstGeom prst="rect">
            <a:avLst/>
          </a:prstGeom>
        </p:spPr>
      </p:pic>
      <p:sp>
        <p:nvSpPr>
          <p:cNvPr id="9" name="Title 1">
            <a:extLst>
              <a:ext uri="{FF2B5EF4-FFF2-40B4-BE49-F238E27FC236}">
                <a16:creationId xmlns:a16="http://schemas.microsoft.com/office/drawing/2014/main" id="{D345AEDD-5C2B-BC52-44E0-8A45DEDF5DE4}"/>
              </a:ext>
            </a:extLst>
          </p:cNvPr>
          <p:cNvSpPr>
            <a:spLocks noGrp="1"/>
          </p:cNvSpPr>
          <p:nvPr>
            <p:ph type="title"/>
          </p:nvPr>
        </p:nvSpPr>
        <p:spPr>
          <a:xfrm>
            <a:off x="331304" y="0"/>
            <a:ext cx="10972800" cy="731837"/>
          </a:xfrm>
        </p:spPr>
        <p:txBody>
          <a:bodyPr>
            <a:noAutofit/>
          </a:bodyPr>
          <a:lstStyle/>
          <a:p>
            <a:pPr algn="ctr"/>
            <a:r>
              <a:rPr lang="en-US" sz="2400" b="1" dirty="0">
                <a:latin typeface="Arial" panose="020B0604020202020204" pitchFamily="34" charset="0"/>
                <a:cs typeface="Arial" panose="020B0604020202020204" pitchFamily="34" charset="0"/>
              </a:rPr>
              <a:t>1b. SC and ISC had a positive association.</a:t>
            </a:r>
          </a:p>
        </p:txBody>
      </p:sp>
      <p:pic>
        <p:nvPicPr>
          <p:cNvPr id="13" name="Content Placeholder 12" descr="A graph of a line graph&#10;&#10;Description automatically generated">
            <a:extLst>
              <a:ext uri="{FF2B5EF4-FFF2-40B4-BE49-F238E27FC236}">
                <a16:creationId xmlns:a16="http://schemas.microsoft.com/office/drawing/2014/main" id="{7E7BF63F-76AB-20BA-5739-8C603F60E4B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839" y="1023731"/>
            <a:ext cx="5469144" cy="5469144"/>
          </a:xfrm>
        </p:spPr>
      </p:pic>
    </p:spTree>
    <p:extLst>
      <p:ext uri="{BB962C8B-B14F-4D97-AF65-F5344CB8AC3E}">
        <p14:creationId xmlns:p14="http://schemas.microsoft.com/office/powerpoint/2010/main" val="3319196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9AA3EF-1E45-4527-872E-D4A69C745CAE}"/>
              </a:ext>
            </a:extLst>
          </p:cNvPr>
          <p:cNvSpPr>
            <a:spLocks noGrp="1"/>
          </p:cNvSpPr>
          <p:nvPr>
            <p:ph idx="1"/>
          </p:nvPr>
        </p:nvSpPr>
        <p:spPr>
          <a:xfrm>
            <a:off x="298554" y="1319736"/>
            <a:ext cx="11594892" cy="5309664"/>
          </a:xfrm>
        </p:spPr>
        <p:txBody>
          <a:bodyPr anchor="ctr">
            <a:normAutofit/>
          </a:bodyPr>
          <a:lstStyle/>
          <a:p>
            <a:pPr marL="514350" indent="-514350">
              <a:buFont typeface="+mj-lt"/>
              <a:buAutoNum type="arabicPeriod"/>
            </a:pPr>
            <a:r>
              <a:rPr lang="en-US" b="1" dirty="0">
                <a:solidFill>
                  <a:schemeClr val="tx1">
                    <a:alpha val="25000"/>
                  </a:schemeClr>
                </a:solidFill>
                <a:latin typeface="Arial" panose="020B0604020202020204" pitchFamily="34" charset="0"/>
                <a:cs typeface="Arial" panose="020B0604020202020204" pitchFamily="34" charset="0"/>
              </a:rPr>
              <a:t>How did (a) land cover and (b) water chemistry change over the period 2009-2019?</a:t>
            </a:r>
          </a:p>
          <a:p>
            <a:pPr marL="514350" indent="-514350">
              <a:buFont typeface="+mj-lt"/>
              <a:buAutoNum type="arabicPeriod"/>
            </a:pPr>
            <a:endParaRPr lang="en-US" b="1" dirty="0">
              <a:latin typeface="Arial" panose="020B0604020202020204" pitchFamily="34" charset="0"/>
              <a:cs typeface="Arial" panose="020B0604020202020204" pitchFamily="34" charset="0"/>
            </a:endParaRPr>
          </a:p>
          <a:p>
            <a:pPr marL="514350" indent="-514350">
              <a:buFont typeface="+mj-lt"/>
              <a:buAutoNum type="arabicPeriod"/>
            </a:pPr>
            <a:r>
              <a:rPr lang="en-US" b="1" dirty="0">
                <a:latin typeface="Arial" panose="020B0604020202020204" pitchFamily="34" charset="0"/>
                <a:cs typeface="Arial" panose="020B0604020202020204" pitchFamily="34" charset="0"/>
              </a:rPr>
              <a:t>How did benthic macroinvertebrate communities respond to the continuing phase of urban development?</a:t>
            </a:r>
          </a:p>
          <a:p>
            <a:pPr marL="457188" lvl="1" indent="0">
              <a:buNone/>
            </a:pPr>
            <a:endParaRPr lang="en-US" sz="1000" b="1" dirty="0">
              <a:latin typeface="Arial" panose="020B0604020202020204" pitchFamily="34" charset="0"/>
              <a:cs typeface="Arial" panose="020B0604020202020204" pitchFamily="34" charset="0"/>
            </a:endParaRPr>
          </a:p>
          <a:p>
            <a:pPr marL="514350" indent="-514350">
              <a:buFont typeface="+mj-lt"/>
              <a:buAutoNum type="arabicPeriod"/>
            </a:pPr>
            <a:endParaRPr lang="en-US" b="1" dirty="0">
              <a:solidFill>
                <a:schemeClr val="tx1">
                  <a:alpha val="25000"/>
                </a:schemeClr>
              </a:solidFill>
              <a:latin typeface="Arial" panose="020B0604020202020204" pitchFamily="34" charset="0"/>
              <a:cs typeface="Arial" panose="020B0604020202020204" pitchFamily="34" charset="0"/>
            </a:endParaRPr>
          </a:p>
          <a:p>
            <a:pPr marL="514350" indent="-514350">
              <a:buFont typeface="+mj-lt"/>
              <a:buAutoNum type="arabicPeriod"/>
            </a:pPr>
            <a:endParaRPr lang="en-US" b="1" dirty="0">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829A9B22-04A8-12C4-85AC-4A16C46B07A2}"/>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a:ln>
                  <a:noFill/>
                </a:ln>
                <a:effectLst/>
                <a:uLnTx/>
                <a:uFillTx/>
                <a:latin typeface="Calibri"/>
                <a:ea typeface="+mj-ea"/>
                <a:cs typeface="+mj-cs"/>
              </a:rPr>
              <a:t>Research questions</a:t>
            </a:r>
          </a:p>
        </p:txBody>
      </p:sp>
      <p:sp>
        <p:nvSpPr>
          <p:cNvPr id="4" name="Slide Number Placeholder 3">
            <a:extLst>
              <a:ext uri="{FF2B5EF4-FFF2-40B4-BE49-F238E27FC236}">
                <a16:creationId xmlns:a16="http://schemas.microsoft.com/office/drawing/2014/main" id="{DC7CF074-3160-C066-15BB-FE5361EF2A26}"/>
              </a:ext>
            </a:extLst>
          </p:cNvPr>
          <p:cNvSpPr>
            <a:spLocks noGrp="1"/>
          </p:cNvSpPr>
          <p:nvPr>
            <p:ph type="sldNum" sz="quarter" idx="12"/>
          </p:nvPr>
        </p:nvSpPr>
        <p:spPr/>
        <p:txBody>
          <a:bodyPr/>
          <a:lstStyle/>
          <a:p>
            <a:fld id="{C5EF2332-01BF-834F-8236-50238282D533}" type="slidenum">
              <a:rPr lang="en-US" smtClean="0"/>
              <a:t>61</a:t>
            </a:fld>
            <a:endParaRPr lang="en-US"/>
          </a:p>
        </p:txBody>
      </p:sp>
    </p:spTree>
    <p:extLst>
      <p:ext uri="{BB962C8B-B14F-4D97-AF65-F5344CB8AC3E}">
        <p14:creationId xmlns:p14="http://schemas.microsoft.com/office/powerpoint/2010/main" val="36671121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84895C5-0450-1A21-0284-CEEE156F9004}"/>
              </a:ext>
            </a:extLst>
          </p:cNvPr>
          <p:cNvSpPr>
            <a:spLocks noGrp="1"/>
          </p:cNvSpPr>
          <p:nvPr>
            <p:ph type="sldNum" sz="quarter" idx="12"/>
          </p:nvPr>
        </p:nvSpPr>
        <p:spPr/>
        <p:txBody>
          <a:bodyPr/>
          <a:lstStyle/>
          <a:p>
            <a:fld id="{C5EF2332-01BF-834F-8236-50238282D533}" type="slidenum">
              <a:rPr lang="en-US" smtClean="0"/>
              <a:pPr/>
              <a:t>62</a:t>
            </a:fld>
            <a:endParaRPr lang="en-US" dirty="0"/>
          </a:p>
        </p:txBody>
      </p:sp>
      <p:sp>
        <p:nvSpPr>
          <p:cNvPr id="7" name="Title 1">
            <a:extLst>
              <a:ext uri="{FF2B5EF4-FFF2-40B4-BE49-F238E27FC236}">
                <a16:creationId xmlns:a16="http://schemas.microsoft.com/office/drawing/2014/main" id="{73833B57-4A95-F03B-293F-39DAA3E18817}"/>
              </a:ext>
            </a:extLst>
          </p:cNvPr>
          <p:cNvSpPr txBox="1">
            <a:spLocks/>
          </p:cNvSpPr>
          <p:nvPr/>
        </p:nvSpPr>
        <p:spPr>
          <a:xfrm>
            <a:off x="0" y="-35288"/>
            <a:ext cx="12192000"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2400" b="1" dirty="0">
                <a:latin typeface="Arial" panose="020B0604020202020204" pitchFamily="34" charset="0"/>
                <a:cs typeface="Arial" panose="020B0604020202020204" pitchFamily="34" charset="0"/>
              </a:rPr>
              <a:t>2. Assemblages from reference stations consistently had higher IBI scores.</a:t>
            </a:r>
          </a:p>
        </p:txBody>
      </p:sp>
      <p:sp>
        <p:nvSpPr>
          <p:cNvPr id="10" name="Content Placeholder 2">
            <a:extLst>
              <a:ext uri="{FF2B5EF4-FFF2-40B4-BE49-F238E27FC236}">
                <a16:creationId xmlns:a16="http://schemas.microsoft.com/office/drawing/2014/main" id="{7B240186-7155-CA6E-2592-49558069481D}"/>
              </a:ext>
            </a:extLst>
          </p:cNvPr>
          <p:cNvSpPr txBox="1">
            <a:spLocks noGrp="1"/>
          </p:cNvSpPr>
          <p:nvPr>
            <p:ph idx="1"/>
          </p:nvPr>
        </p:nvSpPr>
        <p:spPr>
          <a:xfrm>
            <a:off x="609600" y="964095"/>
            <a:ext cx="10972800" cy="5754757"/>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REF-017, B9, and US-B7</a:t>
            </a:r>
          </a:p>
          <a:p>
            <a:pPr lvl="1">
              <a:spcBef>
                <a:spcPts val="0"/>
              </a:spcBef>
              <a:spcAft>
                <a:spcPts val="1200"/>
              </a:spcAft>
              <a:buFont typeface="Wingdings" panose="05000000000000000000" pitchFamily="2" charset="2"/>
              <a:buChar char="Ø"/>
              <a:defRPr/>
            </a:pPr>
            <a:r>
              <a:rPr lang="en-US" sz="2000" b="1" dirty="0">
                <a:solidFill>
                  <a:prstClr val="black"/>
                </a:solidFill>
                <a:latin typeface="Calibri"/>
              </a:rPr>
              <a:t>Good &amp; Fair (3.33 – 4.33)</a:t>
            </a:r>
          </a:p>
          <a:p>
            <a:pPr lvl="1">
              <a:spcBef>
                <a:spcPts val="0"/>
              </a:spcBef>
              <a:spcAft>
                <a:spcPts val="1200"/>
              </a:spcAft>
              <a:buFont typeface="Wingdings" panose="05000000000000000000" pitchFamily="2" charset="2"/>
              <a:buChar char="Ø"/>
              <a:defRPr/>
            </a:pPr>
            <a:endParaRPr lang="en-US" sz="2000" b="1" dirty="0">
              <a:solidFill>
                <a:prstClr val="black"/>
              </a:solidFill>
              <a:latin typeface="Calibri"/>
            </a:endParaRPr>
          </a:p>
          <a:p>
            <a:pPr>
              <a:spcBef>
                <a:spcPts val="0"/>
              </a:spcBef>
              <a:spcAft>
                <a:spcPts val="1200"/>
              </a:spcAft>
              <a:buFont typeface="Wingdings" panose="05000000000000000000" pitchFamily="2" charset="2"/>
              <a:buChar char="Ø"/>
              <a:defRPr/>
            </a:pPr>
            <a:r>
              <a:rPr lang="en-US" sz="2400" b="1" dirty="0">
                <a:solidFill>
                  <a:prstClr val="black"/>
                </a:solidFill>
                <a:latin typeface="Calibri"/>
              </a:rPr>
              <a:t>Other stations</a:t>
            </a:r>
          </a:p>
          <a:p>
            <a:pPr lvl="1">
              <a:spcBef>
                <a:spcPts val="0"/>
              </a:spcBef>
              <a:spcAft>
                <a:spcPts val="1200"/>
              </a:spcAft>
              <a:buFont typeface="Wingdings" panose="05000000000000000000" pitchFamily="2" charset="2"/>
              <a:buChar char="Ø"/>
              <a:defRPr/>
            </a:pPr>
            <a:r>
              <a:rPr lang="en-US" sz="2000" b="1" dirty="0">
                <a:solidFill>
                  <a:prstClr val="black"/>
                </a:solidFill>
                <a:latin typeface="Calibri"/>
              </a:rPr>
              <a:t>Very Poor &amp; Poor (1.67 – 2.67) </a:t>
            </a:r>
          </a:p>
          <a:p>
            <a:pPr lvl="1">
              <a:spcBef>
                <a:spcPts val="0"/>
              </a:spcBef>
              <a:spcAft>
                <a:spcPts val="1200"/>
              </a:spcAft>
              <a:buFont typeface="Wingdings" panose="05000000000000000000" pitchFamily="2" charset="2"/>
              <a:buChar char="Ø"/>
              <a:defRPr/>
            </a:pPr>
            <a:endParaRPr lang="en-US" sz="2000" b="1" dirty="0">
              <a:solidFill>
                <a:prstClr val="black"/>
              </a:solidFill>
              <a:latin typeface="Calibri"/>
            </a:endParaRPr>
          </a:p>
          <a:p>
            <a:pPr>
              <a:spcBef>
                <a:spcPts val="0"/>
              </a:spcBef>
              <a:spcAft>
                <a:spcPts val="1200"/>
              </a:spcAft>
              <a:buFont typeface="Wingdings" panose="05000000000000000000" pitchFamily="2" charset="2"/>
              <a:buChar char="Ø"/>
              <a:defRPr/>
            </a:pPr>
            <a:r>
              <a:rPr lang="en-US" sz="2400" b="1" dirty="0">
                <a:solidFill>
                  <a:prstClr val="black"/>
                </a:solidFill>
                <a:latin typeface="Calibri"/>
              </a:rPr>
              <a:t>Important metrics</a:t>
            </a:r>
          </a:p>
          <a:p>
            <a:pPr lvl="2">
              <a:spcBef>
                <a:spcPts val="0"/>
              </a:spcBef>
              <a:spcAft>
                <a:spcPts val="1200"/>
              </a:spcAft>
              <a:buFont typeface="Wingdings" panose="05000000000000000000" pitchFamily="2" charset="2"/>
              <a:buChar char="Ø"/>
            </a:pPr>
            <a:r>
              <a:rPr lang="en-US" sz="2000" i="1" dirty="0">
                <a:solidFill>
                  <a:prstClr val="black"/>
                </a:solidFill>
                <a:latin typeface="Calibri"/>
              </a:rPr>
              <a:t>Number of EPT taxa/Ephemeroptera taxa</a:t>
            </a:r>
          </a:p>
          <a:p>
            <a:pPr lvl="2">
              <a:spcBef>
                <a:spcPts val="0"/>
              </a:spcBef>
              <a:spcAft>
                <a:spcPts val="1200"/>
              </a:spcAft>
              <a:buFont typeface="Wingdings" panose="05000000000000000000" pitchFamily="2" charset="2"/>
              <a:buChar char="Ø"/>
            </a:pPr>
            <a:r>
              <a:rPr lang="en-US" sz="2000" i="1" dirty="0">
                <a:solidFill>
                  <a:prstClr val="black"/>
                </a:solidFill>
                <a:latin typeface="Calibri"/>
              </a:rPr>
              <a:t>Percent intolerant urban</a:t>
            </a:r>
          </a:p>
          <a:p>
            <a:pPr lvl="2">
              <a:spcBef>
                <a:spcPts val="0"/>
              </a:spcBef>
              <a:spcAft>
                <a:spcPts val="1200"/>
              </a:spcAft>
              <a:buFont typeface="Wingdings" panose="05000000000000000000" pitchFamily="2" charset="2"/>
              <a:buChar char="Ø"/>
            </a:pPr>
            <a:r>
              <a:rPr kumimoji="0" lang="en-US" sz="2000" b="0" i="1" u="none" strike="noStrike" kern="1200" cap="none" spc="0" normalizeH="0" noProof="0" dirty="0">
                <a:ln>
                  <a:noFill/>
                </a:ln>
                <a:solidFill>
                  <a:prstClr val="black"/>
                </a:solidFill>
                <a:effectLst/>
                <a:uLnTx/>
                <a:uFillTx/>
                <a:latin typeface="Calibri"/>
                <a:ea typeface="+mn-ea"/>
                <a:cs typeface="+mn-cs"/>
              </a:rPr>
              <a:t>Percent Ephemeroptera </a:t>
            </a:r>
          </a:p>
          <a:p>
            <a:pPr lvl="1">
              <a:spcBef>
                <a:spcPts val="0"/>
              </a:spcBef>
              <a:spcAft>
                <a:spcPts val="1200"/>
              </a:spcAft>
              <a:buFont typeface="Wingdings" panose="05000000000000000000" pitchFamily="2" charset="2"/>
              <a:buChar char="Ø"/>
              <a:defRPr/>
            </a:pPr>
            <a:endParaRPr lang="en-US" sz="2000" b="1" dirty="0">
              <a:solidFill>
                <a:prstClr val="black"/>
              </a:solidFill>
              <a:latin typeface="Calibri"/>
            </a:endParaRPr>
          </a:p>
          <a:p>
            <a:pPr lvl="1">
              <a:spcBef>
                <a:spcPts val="0"/>
              </a:spcBef>
              <a:spcAft>
                <a:spcPts val="1200"/>
              </a:spcAft>
              <a:buFont typeface="Wingdings" panose="05000000000000000000" pitchFamily="2" charset="2"/>
              <a:buChar char="Ø"/>
              <a:defRPr/>
            </a:pPr>
            <a:endParaRPr lang="en-US" sz="2000" b="1" dirty="0">
              <a:solidFill>
                <a:prstClr val="black"/>
              </a:solidFill>
              <a:latin typeface="Calibri"/>
            </a:endParaRPr>
          </a:p>
          <a:p>
            <a:pPr>
              <a:spcBef>
                <a:spcPts val="0"/>
              </a:spcBef>
              <a:spcAft>
                <a:spcPts val="1200"/>
              </a:spcAft>
              <a:buFont typeface="Wingdings" panose="05000000000000000000" pitchFamily="2" charset="2"/>
              <a:buChar char="Ø"/>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a:spcBef>
                <a:spcPts val="0"/>
              </a:spcBef>
              <a:spcAft>
                <a:spcPts val="1200"/>
              </a:spcAft>
              <a:buFont typeface="Wingdings" panose="05000000000000000000" pitchFamily="2" charset="2"/>
              <a:buChar char="Ø"/>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2" name="Picture 1" descr="Map&#10;&#10;Description automatically generated">
            <a:extLst>
              <a:ext uri="{FF2B5EF4-FFF2-40B4-BE49-F238E27FC236}">
                <a16:creationId xmlns:a16="http://schemas.microsoft.com/office/drawing/2014/main" id="{0185E2B6-ED3D-869E-A5CF-11BC074C0F25}"/>
              </a:ext>
            </a:extLst>
          </p:cNvPr>
          <p:cNvPicPr>
            <a:picLocks noChangeAspect="1"/>
          </p:cNvPicPr>
          <p:nvPr/>
        </p:nvPicPr>
        <p:blipFill rotWithShape="1">
          <a:blip r:embed="rId2">
            <a:extLst>
              <a:ext uri="{28A0092B-C50C-407E-A947-70E740481C1C}">
                <a14:useLocalDpi xmlns:a14="http://schemas.microsoft.com/office/drawing/2010/main" val="0"/>
              </a:ext>
            </a:extLst>
          </a:blip>
          <a:srcRect t="3333" b="3333"/>
          <a:stretch/>
        </p:blipFill>
        <p:spPr>
          <a:xfrm>
            <a:off x="7112981" y="712418"/>
            <a:ext cx="4468437" cy="5893905"/>
          </a:xfrm>
          <a:prstGeom prst="rect">
            <a:avLst/>
          </a:prstGeom>
        </p:spPr>
      </p:pic>
      <p:sp>
        <p:nvSpPr>
          <p:cNvPr id="3" name="Oval 2">
            <a:extLst>
              <a:ext uri="{FF2B5EF4-FFF2-40B4-BE49-F238E27FC236}">
                <a16:creationId xmlns:a16="http://schemas.microsoft.com/office/drawing/2014/main" id="{503054E8-DA16-1B46-FD8A-4C6055794E3A}"/>
              </a:ext>
            </a:extLst>
          </p:cNvPr>
          <p:cNvSpPr/>
          <p:nvPr/>
        </p:nvSpPr>
        <p:spPr>
          <a:xfrm>
            <a:off x="7573618" y="3429000"/>
            <a:ext cx="1421296" cy="176916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26F5AA7-EF87-08AF-361B-4804D5525DF8}"/>
              </a:ext>
            </a:extLst>
          </p:cNvPr>
          <p:cNvCxnSpPr>
            <a:cxnSpLocks/>
          </p:cNvCxnSpPr>
          <p:nvPr/>
        </p:nvCxnSpPr>
        <p:spPr>
          <a:xfrm>
            <a:off x="4750904" y="1311965"/>
            <a:ext cx="2821732" cy="295192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835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screenshot, diagram, line&#10;&#10;Description automatically generated">
            <a:extLst>
              <a:ext uri="{FF2B5EF4-FFF2-40B4-BE49-F238E27FC236}">
                <a16:creationId xmlns:a16="http://schemas.microsoft.com/office/drawing/2014/main" id="{22ECB0B0-D540-1F9A-22E5-402082D6D4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234"/>
          <a:stretch/>
        </p:blipFill>
        <p:spPr>
          <a:xfrm>
            <a:off x="2540931" y="54767"/>
            <a:ext cx="6513787" cy="6303136"/>
          </a:xfrm>
        </p:spPr>
      </p:pic>
      <p:grpSp>
        <p:nvGrpSpPr>
          <p:cNvPr id="11" name="Group 10">
            <a:extLst>
              <a:ext uri="{FF2B5EF4-FFF2-40B4-BE49-F238E27FC236}">
                <a16:creationId xmlns:a16="http://schemas.microsoft.com/office/drawing/2014/main" id="{81F12EC0-D681-DCA7-1503-E27935CB23F5}"/>
              </a:ext>
            </a:extLst>
          </p:cNvPr>
          <p:cNvGrpSpPr/>
          <p:nvPr/>
        </p:nvGrpSpPr>
        <p:grpSpPr>
          <a:xfrm rot="5400000">
            <a:off x="-1273581" y="2168040"/>
            <a:ext cx="5637162" cy="1877554"/>
            <a:chOff x="3972529" y="6824776"/>
            <a:chExt cx="4848521" cy="1877554"/>
          </a:xfrm>
        </p:grpSpPr>
        <p:sp>
          <p:nvSpPr>
            <p:cNvPr id="12" name="TextBox 11">
              <a:extLst>
                <a:ext uri="{FF2B5EF4-FFF2-40B4-BE49-F238E27FC236}">
                  <a16:creationId xmlns:a16="http://schemas.microsoft.com/office/drawing/2014/main" id="{48073EC4-FF80-A98E-8E2A-AC6A790CFFFE}"/>
                </a:ext>
              </a:extLst>
            </p:cNvPr>
            <p:cNvSpPr txBox="1"/>
            <p:nvPr/>
          </p:nvSpPr>
          <p:spPr>
            <a:xfrm rot="16200000">
              <a:off x="3991489" y="7617958"/>
              <a:ext cx="1877554" cy="291190"/>
            </a:xfrm>
            <a:prstGeom prst="rect">
              <a:avLst/>
            </a:prstGeom>
            <a:noFill/>
          </p:spPr>
          <p:txBody>
            <a:bodyPr wrap="square" rtlCol="0">
              <a:spAutoFit/>
            </a:bodyPr>
            <a:lstStyle/>
            <a:p>
              <a:pPr defTabSz="609585"/>
              <a:r>
                <a:rPr lang="en-US" sz="1600" b="1" dirty="0">
                  <a:solidFill>
                    <a:prstClr val="black"/>
                  </a:solidFill>
                  <a:latin typeface="Calibri"/>
                </a:rPr>
                <a:t>High development</a:t>
              </a:r>
            </a:p>
          </p:txBody>
        </p:sp>
        <p:cxnSp>
          <p:nvCxnSpPr>
            <p:cNvPr id="13" name="Straight Arrow Connector 12">
              <a:extLst>
                <a:ext uri="{FF2B5EF4-FFF2-40B4-BE49-F238E27FC236}">
                  <a16:creationId xmlns:a16="http://schemas.microsoft.com/office/drawing/2014/main" id="{F685288C-7FC3-16BD-486D-67B69A29CDD7}"/>
                </a:ext>
              </a:extLst>
            </p:cNvPr>
            <p:cNvCxnSpPr>
              <a:cxnSpLocks/>
            </p:cNvCxnSpPr>
            <p:nvPr/>
          </p:nvCxnSpPr>
          <p:spPr>
            <a:xfrm flipH="1">
              <a:off x="3972529" y="6984755"/>
              <a:ext cx="19675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725BC91-635D-8E7D-0344-BB1944D478F0}"/>
                </a:ext>
              </a:extLst>
            </p:cNvPr>
            <p:cNvCxnSpPr>
              <a:cxnSpLocks/>
            </p:cNvCxnSpPr>
            <p:nvPr/>
          </p:nvCxnSpPr>
          <p:spPr>
            <a:xfrm>
              <a:off x="6615374" y="6984755"/>
              <a:ext cx="22056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FD51282-EDDF-10CA-D193-E0B75536E0DF}"/>
                </a:ext>
              </a:extLst>
            </p:cNvPr>
            <p:cNvSpPr txBox="1"/>
            <p:nvPr/>
          </p:nvSpPr>
          <p:spPr>
            <a:xfrm rot="16200000">
              <a:off x="6848838" y="7627459"/>
              <a:ext cx="1858549" cy="291190"/>
            </a:xfrm>
            <a:prstGeom prst="rect">
              <a:avLst/>
            </a:prstGeom>
            <a:noFill/>
          </p:spPr>
          <p:txBody>
            <a:bodyPr wrap="square" rtlCol="0">
              <a:spAutoFit/>
            </a:bodyPr>
            <a:lstStyle/>
            <a:p>
              <a:pPr defTabSz="609585"/>
              <a:r>
                <a:rPr lang="en-US" sz="1600" b="1" dirty="0">
                  <a:solidFill>
                    <a:prstClr val="black"/>
                  </a:solidFill>
                  <a:latin typeface="Calibri"/>
                </a:rPr>
                <a:t>Low development</a:t>
              </a:r>
            </a:p>
          </p:txBody>
        </p:sp>
      </p:grpSp>
      <p:grpSp>
        <p:nvGrpSpPr>
          <p:cNvPr id="16" name="Group 15">
            <a:extLst>
              <a:ext uri="{FF2B5EF4-FFF2-40B4-BE49-F238E27FC236}">
                <a16:creationId xmlns:a16="http://schemas.microsoft.com/office/drawing/2014/main" id="{DD700954-12C8-043F-8238-5B0F10F4A25E}"/>
              </a:ext>
            </a:extLst>
          </p:cNvPr>
          <p:cNvGrpSpPr/>
          <p:nvPr/>
        </p:nvGrpSpPr>
        <p:grpSpPr>
          <a:xfrm>
            <a:off x="3439109" y="6459708"/>
            <a:ext cx="5615609" cy="343525"/>
            <a:chOff x="3935399" y="6524125"/>
            <a:chExt cx="4799956" cy="343525"/>
          </a:xfrm>
        </p:grpSpPr>
        <p:sp>
          <p:nvSpPr>
            <p:cNvPr id="17" name="TextBox 16">
              <a:extLst>
                <a:ext uri="{FF2B5EF4-FFF2-40B4-BE49-F238E27FC236}">
                  <a16:creationId xmlns:a16="http://schemas.microsoft.com/office/drawing/2014/main" id="{0254D0BA-3725-0CBD-5664-5F118A60F24C}"/>
                </a:ext>
              </a:extLst>
            </p:cNvPr>
            <p:cNvSpPr txBox="1"/>
            <p:nvPr/>
          </p:nvSpPr>
          <p:spPr>
            <a:xfrm>
              <a:off x="4382988" y="6529096"/>
              <a:ext cx="1858549" cy="338554"/>
            </a:xfrm>
            <a:prstGeom prst="rect">
              <a:avLst/>
            </a:prstGeom>
            <a:noFill/>
          </p:spPr>
          <p:txBody>
            <a:bodyPr wrap="square" rtlCol="0">
              <a:spAutoFit/>
            </a:bodyPr>
            <a:lstStyle/>
            <a:p>
              <a:pPr defTabSz="609585"/>
              <a:r>
                <a:rPr lang="en-US" sz="1600" b="1" dirty="0">
                  <a:solidFill>
                    <a:prstClr val="black"/>
                  </a:solidFill>
                  <a:latin typeface="Calibri"/>
                </a:rPr>
                <a:t>Before 2014</a:t>
              </a:r>
            </a:p>
          </p:txBody>
        </p:sp>
        <p:cxnSp>
          <p:nvCxnSpPr>
            <p:cNvPr id="18" name="Straight Arrow Connector 17">
              <a:extLst>
                <a:ext uri="{FF2B5EF4-FFF2-40B4-BE49-F238E27FC236}">
                  <a16:creationId xmlns:a16="http://schemas.microsoft.com/office/drawing/2014/main" id="{16505368-CBF4-553B-8F7E-D9D14EA413CB}"/>
                </a:ext>
              </a:extLst>
            </p:cNvPr>
            <p:cNvCxnSpPr>
              <a:cxnSpLocks/>
            </p:cNvCxnSpPr>
            <p:nvPr/>
          </p:nvCxnSpPr>
          <p:spPr>
            <a:xfrm flipH="1">
              <a:off x="3935399" y="6533480"/>
              <a:ext cx="19675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AC909767-A4DD-FFF9-9108-FE98D0C158F5}"/>
                </a:ext>
              </a:extLst>
            </p:cNvPr>
            <p:cNvCxnSpPr>
              <a:cxnSpLocks/>
            </p:cNvCxnSpPr>
            <p:nvPr/>
          </p:nvCxnSpPr>
          <p:spPr>
            <a:xfrm>
              <a:off x="6529679" y="6533480"/>
              <a:ext cx="220567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CCA09E63-4713-2397-009B-01092CC647AE}"/>
                </a:ext>
              </a:extLst>
            </p:cNvPr>
            <p:cNvSpPr txBox="1"/>
            <p:nvPr/>
          </p:nvSpPr>
          <p:spPr>
            <a:xfrm>
              <a:off x="7174095" y="6524125"/>
              <a:ext cx="1051532" cy="337622"/>
            </a:xfrm>
            <a:prstGeom prst="rect">
              <a:avLst/>
            </a:prstGeom>
            <a:noFill/>
          </p:spPr>
          <p:txBody>
            <a:bodyPr wrap="square" rtlCol="0">
              <a:spAutoFit/>
            </a:bodyPr>
            <a:lstStyle/>
            <a:p>
              <a:pPr defTabSz="609585"/>
              <a:r>
                <a:rPr lang="en-US" sz="1600" b="1" dirty="0">
                  <a:solidFill>
                    <a:prstClr val="black"/>
                  </a:solidFill>
                  <a:latin typeface="Calibri"/>
                </a:rPr>
                <a:t>After 2014</a:t>
              </a:r>
            </a:p>
          </p:txBody>
        </p:sp>
      </p:grpSp>
      <p:sp>
        <p:nvSpPr>
          <p:cNvPr id="29" name="Oval 28">
            <a:extLst>
              <a:ext uri="{FF2B5EF4-FFF2-40B4-BE49-F238E27FC236}">
                <a16:creationId xmlns:a16="http://schemas.microsoft.com/office/drawing/2014/main" id="{E3848F2B-52B2-BDE4-A3C7-81A41A6EE722}"/>
              </a:ext>
            </a:extLst>
          </p:cNvPr>
          <p:cNvSpPr/>
          <p:nvPr/>
        </p:nvSpPr>
        <p:spPr>
          <a:xfrm rot="16200000">
            <a:off x="6074279" y="3052783"/>
            <a:ext cx="2824458" cy="269875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45F0235-127E-E452-4E89-46EE4DA097E0}"/>
              </a:ext>
            </a:extLst>
          </p:cNvPr>
          <p:cNvSpPr/>
          <p:nvPr/>
        </p:nvSpPr>
        <p:spPr>
          <a:xfrm rot="16200000">
            <a:off x="2538847" y="2136599"/>
            <a:ext cx="4369168" cy="2827396"/>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25F5CDF-251B-3A10-91F5-0FFED3D14C8B}"/>
              </a:ext>
            </a:extLst>
          </p:cNvPr>
          <p:cNvSpPr/>
          <p:nvPr/>
        </p:nvSpPr>
        <p:spPr>
          <a:xfrm rot="16200000">
            <a:off x="5688180" y="329242"/>
            <a:ext cx="2862875" cy="243862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84BC21D7-5C07-A9FF-FFCE-7680D92CEEB1}"/>
              </a:ext>
            </a:extLst>
          </p:cNvPr>
          <p:cNvCxnSpPr>
            <a:cxnSpLocks/>
          </p:cNvCxnSpPr>
          <p:nvPr/>
        </p:nvCxnSpPr>
        <p:spPr>
          <a:xfrm>
            <a:off x="8661078" y="5086449"/>
            <a:ext cx="1286648" cy="4583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A252ADB4-C197-5981-AFFC-4CB2B908270C}"/>
              </a:ext>
            </a:extLst>
          </p:cNvPr>
          <p:cNvSpPr txBox="1"/>
          <p:nvPr/>
        </p:nvSpPr>
        <p:spPr>
          <a:xfrm>
            <a:off x="9891322" y="5445059"/>
            <a:ext cx="2046880" cy="369332"/>
          </a:xfrm>
          <a:prstGeom prst="rect">
            <a:avLst/>
          </a:prstGeom>
          <a:noFill/>
        </p:spPr>
        <p:txBody>
          <a:bodyPr wrap="square" rtlCol="0">
            <a:spAutoFit/>
          </a:bodyPr>
          <a:lstStyle/>
          <a:p>
            <a:pPr defTabSz="609585"/>
            <a:r>
              <a:rPr lang="en-US" sz="1800" b="1" dirty="0">
                <a:solidFill>
                  <a:prstClr val="black"/>
                </a:solidFill>
                <a:latin typeface="Calibri"/>
              </a:rPr>
              <a:t>Reference stations</a:t>
            </a:r>
          </a:p>
        </p:txBody>
      </p:sp>
      <p:cxnSp>
        <p:nvCxnSpPr>
          <p:cNvPr id="35" name="Straight Arrow Connector 34">
            <a:extLst>
              <a:ext uri="{FF2B5EF4-FFF2-40B4-BE49-F238E27FC236}">
                <a16:creationId xmlns:a16="http://schemas.microsoft.com/office/drawing/2014/main" id="{148FF0E4-FD43-811C-99E0-A016B3F8D7FA}"/>
              </a:ext>
            </a:extLst>
          </p:cNvPr>
          <p:cNvCxnSpPr>
            <a:cxnSpLocks/>
          </p:cNvCxnSpPr>
          <p:nvPr/>
        </p:nvCxnSpPr>
        <p:spPr>
          <a:xfrm flipV="1">
            <a:off x="8322711" y="687853"/>
            <a:ext cx="1844261" cy="8611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F2801A7C-43E6-9637-E43E-C74404EF25EF}"/>
              </a:ext>
            </a:extLst>
          </p:cNvPr>
          <p:cNvSpPr txBox="1"/>
          <p:nvPr/>
        </p:nvSpPr>
        <p:spPr>
          <a:xfrm>
            <a:off x="9626875" y="312315"/>
            <a:ext cx="1448332" cy="369332"/>
          </a:xfrm>
          <a:prstGeom prst="rect">
            <a:avLst/>
          </a:prstGeom>
          <a:noFill/>
        </p:spPr>
        <p:txBody>
          <a:bodyPr wrap="square" rtlCol="0">
            <a:spAutoFit/>
          </a:bodyPr>
          <a:lstStyle/>
          <a:p>
            <a:pPr defTabSz="609585"/>
            <a:r>
              <a:rPr lang="en-US" sz="1800" b="1" dirty="0">
                <a:solidFill>
                  <a:prstClr val="black"/>
                </a:solidFill>
                <a:latin typeface="Calibri"/>
              </a:rPr>
              <a:t>After 2014</a:t>
            </a:r>
          </a:p>
        </p:txBody>
      </p:sp>
      <p:cxnSp>
        <p:nvCxnSpPr>
          <p:cNvPr id="37" name="Straight Arrow Connector 36">
            <a:extLst>
              <a:ext uri="{FF2B5EF4-FFF2-40B4-BE49-F238E27FC236}">
                <a16:creationId xmlns:a16="http://schemas.microsoft.com/office/drawing/2014/main" id="{AAD6F370-AED2-3165-B8DC-1D03F4A3B4E6}"/>
              </a:ext>
            </a:extLst>
          </p:cNvPr>
          <p:cNvCxnSpPr>
            <a:cxnSpLocks/>
          </p:cNvCxnSpPr>
          <p:nvPr/>
        </p:nvCxnSpPr>
        <p:spPr>
          <a:xfrm flipV="1">
            <a:off x="3952172" y="1031544"/>
            <a:ext cx="0" cy="6315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14A56566-0197-4226-214E-895162B7E771}"/>
              </a:ext>
            </a:extLst>
          </p:cNvPr>
          <p:cNvSpPr txBox="1"/>
          <p:nvPr/>
        </p:nvSpPr>
        <p:spPr>
          <a:xfrm>
            <a:off x="3427656" y="727628"/>
            <a:ext cx="2046880" cy="369332"/>
          </a:xfrm>
          <a:prstGeom prst="rect">
            <a:avLst/>
          </a:prstGeom>
          <a:noFill/>
        </p:spPr>
        <p:txBody>
          <a:bodyPr wrap="square" rtlCol="0">
            <a:spAutoFit/>
          </a:bodyPr>
          <a:lstStyle/>
          <a:p>
            <a:pPr defTabSz="609585"/>
            <a:r>
              <a:rPr lang="en-US" sz="1800" b="1" dirty="0">
                <a:solidFill>
                  <a:prstClr val="black"/>
                </a:solidFill>
                <a:latin typeface="Calibri"/>
              </a:rPr>
              <a:t>Before 2014</a:t>
            </a:r>
          </a:p>
        </p:txBody>
      </p:sp>
      <p:sp>
        <p:nvSpPr>
          <p:cNvPr id="3" name="Slide Number Placeholder 2">
            <a:extLst>
              <a:ext uri="{FF2B5EF4-FFF2-40B4-BE49-F238E27FC236}">
                <a16:creationId xmlns:a16="http://schemas.microsoft.com/office/drawing/2014/main" id="{73EC2AF1-49F3-D2FE-F870-BDE98B1C0E4D}"/>
              </a:ext>
            </a:extLst>
          </p:cNvPr>
          <p:cNvSpPr>
            <a:spLocks noGrp="1"/>
          </p:cNvSpPr>
          <p:nvPr>
            <p:ph type="sldNum" sz="quarter" idx="12"/>
          </p:nvPr>
        </p:nvSpPr>
        <p:spPr/>
        <p:txBody>
          <a:bodyPr/>
          <a:lstStyle/>
          <a:p>
            <a:fld id="{C5EF2332-01BF-834F-8236-50238282D533}" type="slidenum">
              <a:rPr lang="en-US" smtClean="0"/>
              <a:t>63</a:t>
            </a:fld>
            <a:endParaRPr lang="en-US"/>
          </a:p>
        </p:txBody>
      </p:sp>
      <p:sp>
        <p:nvSpPr>
          <p:cNvPr id="2" name="Content Placeholder 2">
            <a:extLst>
              <a:ext uri="{FF2B5EF4-FFF2-40B4-BE49-F238E27FC236}">
                <a16:creationId xmlns:a16="http://schemas.microsoft.com/office/drawing/2014/main" id="{9E09EA19-8D98-8495-B781-8B3ED72489D1}"/>
              </a:ext>
            </a:extLst>
          </p:cNvPr>
          <p:cNvSpPr txBox="1">
            <a:spLocks/>
          </p:cNvSpPr>
          <p:nvPr/>
        </p:nvSpPr>
        <p:spPr>
          <a:xfrm>
            <a:off x="8779948" y="4258928"/>
            <a:ext cx="3246783" cy="1475953"/>
          </a:xfrm>
          <a:prstGeom prst="rect">
            <a:avLst/>
          </a:prstGeom>
        </p:spPr>
        <p:txBody>
          <a:bodyPr>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Aft>
                <a:spcPts val="600"/>
              </a:spcAft>
              <a:buFont typeface="Arial"/>
              <a:buNone/>
              <a:defRPr/>
            </a:pPr>
            <a:r>
              <a:rPr lang="en-US" sz="2000" b="1" i="1" dirty="0">
                <a:latin typeface="Calibri"/>
              </a:rPr>
              <a:t>NMDS ordination of IBI scores and metrics</a:t>
            </a:r>
          </a:p>
        </p:txBody>
      </p:sp>
      <p:grpSp>
        <p:nvGrpSpPr>
          <p:cNvPr id="4" name="Group 3">
            <a:extLst>
              <a:ext uri="{FF2B5EF4-FFF2-40B4-BE49-F238E27FC236}">
                <a16:creationId xmlns:a16="http://schemas.microsoft.com/office/drawing/2014/main" id="{A7A5AED3-E36D-C7E9-F30A-E64D479CA83C}"/>
              </a:ext>
            </a:extLst>
          </p:cNvPr>
          <p:cNvGrpSpPr/>
          <p:nvPr/>
        </p:nvGrpSpPr>
        <p:grpSpPr>
          <a:xfrm>
            <a:off x="9823519" y="1975443"/>
            <a:ext cx="2075178" cy="1271364"/>
            <a:chOff x="367748" y="1542691"/>
            <a:chExt cx="2075178" cy="1271364"/>
          </a:xfrm>
        </p:grpSpPr>
        <p:sp>
          <p:nvSpPr>
            <p:cNvPr id="6" name="Flowchart: Decision 5">
              <a:extLst>
                <a:ext uri="{FF2B5EF4-FFF2-40B4-BE49-F238E27FC236}">
                  <a16:creationId xmlns:a16="http://schemas.microsoft.com/office/drawing/2014/main" id="{A399922F-B4FE-E067-ACCA-BC30EA323486}"/>
                </a:ext>
              </a:extLst>
            </p:cNvPr>
            <p:cNvSpPr/>
            <p:nvPr/>
          </p:nvSpPr>
          <p:spPr>
            <a:xfrm>
              <a:off x="367748" y="2035135"/>
              <a:ext cx="318052" cy="288235"/>
            </a:xfrm>
            <a:prstGeom prst="flowChartDecision">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CEF750A-1611-0767-3659-980446C83741}"/>
                </a:ext>
              </a:extLst>
            </p:cNvPr>
            <p:cNvSpPr/>
            <p:nvPr/>
          </p:nvSpPr>
          <p:spPr>
            <a:xfrm>
              <a:off x="367748" y="1610139"/>
              <a:ext cx="318052" cy="288235"/>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904FBA51-7067-9275-4959-1FC3CEB69EBA}"/>
                </a:ext>
              </a:extLst>
            </p:cNvPr>
            <p:cNvSpPr/>
            <p:nvPr/>
          </p:nvSpPr>
          <p:spPr>
            <a:xfrm>
              <a:off x="367748" y="2445026"/>
              <a:ext cx="318052" cy="288235"/>
            </a:xfrm>
            <a:prstGeom prst="triangl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D35FBEE-FC49-231E-5DF2-5015BD4456BB}"/>
                </a:ext>
              </a:extLst>
            </p:cNvPr>
            <p:cNvSpPr txBox="1"/>
            <p:nvPr/>
          </p:nvSpPr>
          <p:spPr>
            <a:xfrm>
              <a:off x="742204" y="1542691"/>
              <a:ext cx="1700722" cy="461665"/>
            </a:xfrm>
            <a:prstGeom prst="rect">
              <a:avLst/>
            </a:prstGeom>
            <a:noFill/>
          </p:spPr>
          <p:txBody>
            <a:bodyPr wrap="none" rtlCol="0">
              <a:spAutoFit/>
            </a:bodyPr>
            <a:lstStyle/>
            <a:p>
              <a:r>
                <a:rPr lang="en-US" sz="2400" dirty="0"/>
                <a:t>Before 2014</a:t>
              </a:r>
            </a:p>
          </p:txBody>
        </p:sp>
        <p:sp>
          <p:nvSpPr>
            <p:cNvPr id="10" name="TextBox 9">
              <a:extLst>
                <a:ext uri="{FF2B5EF4-FFF2-40B4-BE49-F238E27FC236}">
                  <a16:creationId xmlns:a16="http://schemas.microsoft.com/office/drawing/2014/main" id="{634F36FD-BB61-5E19-F275-16C732F8A994}"/>
                </a:ext>
              </a:extLst>
            </p:cNvPr>
            <p:cNvSpPr txBox="1"/>
            <p:nvPr/>
          </p:nvSpPr>
          <p:spPr>
            <a:xfrm>
              <a:off x="742204" y="1948419"/>
              <a:ext cx="806631" cy="461665"/>
            </a:xfrm>
            <a:prstGeom prst="rect">
              <a:avLst/>
            </a:prstGeom>
            <a:noFill/>
          </p:spPr>
          <p:txBody>
            <a:bodyPr wrap="none" rtlCol="0">
              <a:spAutoFit/>
            </a:bodyPr>
            <a:lstStyle/>
            <a:p>
              <a:r>
                <a:rPr lang="en-US" sz="2400" dirty="0"/>
                <a:t>2014</a:t>
              </a:r>
            </a:p>
          </p:txBody>
        </p:sp>
        <p:sp>
          <p:nvSpPr>
            <p:cNvPr id="21" name="TextBox 20">
              <a:extLst>
                <a:ext uri="{FF2B5EF4-FFF2-40B4-BE49-F238E27FC236}">
                  <a16:creationId xmlns:a16="http://schemas.microsoft.com/office/drawing/2014/main" id="{79B7A528-4DFA-1906-24DA-7FE1403A8058}"/>
                </a:ext>
              </a:extLst>
            </p:cNvPr>
            <p:cNvSpPr txBox="1"/>
            <p:nvPr/>
          </p:nvSpPr>
          <p:spPr>
            <a:xfrm>
              <a:off x="746496" y="2352390"/>
              <a:ext cx="1508618" cy="461665"/>
            </a:xfrm>
            <a:prstGeom prst="rect">
              <a:avLst/>
            </a:prstGeom>
            <a:noFill/>
          </p:spPr>
          <p:txBody>
            <a:bodyPr wrap="none" rtlCol="0">
              <a:spAutoFit/>
            </a:bodyPr>
            <a:lstStyle/>
            <a:p>
              <a:r>
                <a:rPr lang="en-US" sz="2400" dirty="0"/>
                <a:t>After 2014</a:t>
              </a:r>
            </a:p>
          </p:txBody>
        </p:sp>
      </p:grpSp>
    </p:spTree>
    <p:extLst>
      <p:ext uri="{BB962C8B-B14F-4D97-AF65-F5344CB8AC3E}">
        <p14:creationId xmlns:p14="http://schemas.microsoft.com/office/powerpoint/2010/main" val="425165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p:bldP spid="36" grpId="0"/>
      <p:bldP spid="3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8107-BED0-0C79-F89E-E05CAEF703C4}"/>
              </a:ext>
            </a:extLst>
          </p:cNvPr>
          <p:cNvSpPr>
            <a:spLocks noGrp="1"/>
          </p:cNvSpPr>
          <p:nvPr>
            <p:ph type="title"/>
          </p:nvPr>
        </p:nvSpPr>
        <p:spPr>
          <a:xfrm>
            <a:off x="0" y="-35288"/>
            <a:ext cx="12192000" cy="861153"/>
          </a:xfrm>
        </p:spPr>
        <p:txBody>
          <a:bodyPr>
            <a:noAutofit/>
          </a:bodyPr>
          <a:lstStyle/>
          <a:p>
            <a:pPr algn="ctr"/>
            <a:r>
              <a:rPr lang="en-US" sz="2400" b="1" dirty="0">
                <a:latin typeface="Arial" panose="020B0604020202020204" pitchFamily="34" charset="0"/>
                <a:cs typeface="Arial" panose="020B0604020202020204" pitchFamily="34" charset="0"/>
              </a:rPr>
              <a:t>2. Assemblages from reference stations were distinct from others in urbanized sub-watersheds, which were different between before and after 2014.</a:t>
            </a:r>
          </a:p>
        </p:txBody>
      </p:sp>
      <p:pic>
        <p:nvPicPr>
          <p:cNvPr id="6" name="Content Placeholder 4" descr="A picture containing text, screenshot, diagram, line&#10;&#10;Description automatically generated">
            <a:extLst>
              <a:ext uri="{FF2B5EF4-FFF2-40B4-BE49-F238E27FC236}">
                <a16:creationId xmlns:a16="http://schemas.microsoft.com/office/drawing/2014/main" id="{64EBD169-5A78-4A69-D6BE-FF6F69B6CA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0186" y="825865"/>
            <a:ext cx="5916353" cy="5916353"/>
          </a:xfrm>
        </p:spPr>
      </p:pic>
      <p:grpSp>
        <p:nvGrpSpPr>
          <p:cNvPr id="7" name="Group 6">
            <a:extLst>
              <a:ext uri="{FF2B5EF4-FFF2-40B4-BE49-F238E27FC236}">
                <a16:creationId xmlns:a16="http://schemas.microsoft.com/office/drawing/2014/main" id="{AC07D10C-C629-8451-E099-D3880B6B40AA}"/>
              </a:ext>
            </a:extLst>
          </p:cNvPr>
          <p:cNvGrpSpPr/>
          <p:nvPr/>
        </p:nvGrpSpPr>
        <p:grpSpPr>
          <a:xfrm rot="5400000">
            <a:off x="-1264937" y="2720106"/>
            <a:ext cx="4567226" cy="1852875"/>
            <a:chOff x="3972529" y="6824776"/>
            <a:chExt cx="4848521" cy="2059741"/>
          </a:xfrm>
        </p:grpSpPr>
        <p:sp>
          <p:nvSpPr>
            <p:cNvPr id="8" name="TextBox 7">
              <a:extLst>
                <a:ext uri="{FF2B5EF4-FFF2-40B4-BE49-F238E27FC236}">
                  <a16:creationId xmlns:a16="http://schemas.microsoft.com/office/drawing/2014/main" id="{263A3262-85FD-A628-8569-4DD13B83D5EA}"/>
                </a:ext>
              </a:extLst>
            </p:cNvPr>
            <p:cNvSpPr txBox="1"/>
            <p:nvPr/>
          </p:nvSpPr>
          <p:spPr>
            <a:xfrm rot="16200000">
              <a:off x="3944004" y="7665442"/>
              <a:ext cx="2040738" cy="359406"/>
            </a:xfrm>
            <a:prstGeom prst="rect">
              <a:avLst/>
            </a:prstGeom>
            <a:noFill/>
          </p:spPr>
          <p:txBody>
            <a:bodyPr wrap="square" rtlCol="0">
              <a:spAutoFit/>
            </a:bodyPr>
            <a:lstStyle/>
            <a:p>
              <a:pPr defTabSz="609585"/>
              <a:r>
                <a:rPr lang="en-US" sz="1600" b="1" dirty="0">
                  <a:solidFill>
                    <a:prstClr val="black"/>
                  </a:solidFill>
                  <a:latin typeface="Calibri"/>
                </a:rPr>
                <a:t>High development</a:t>
              </a:r>
            </a:p>
          </p:txBody>
        </p:sp>
        <p:cxnSp>
          <p:nvCxnSpPr>
            <p:cNvPr id="9" name="Straight Arrow Connector 8">
              <a:extLst>
                <a:ext uri="{FF2B5EF4-FFF2-40B4-BE49-F238E27FC236}">
                  <a16:creationId xmlns:a16="http://schemas.microsoft.com/office/drawing/2014/main" id="{549F91AD-69CC-DA09-9532-DE9DB39F4222}"/>
                </a:ext>
              </a:extLst>
            </p:cNvPr>
            <p:cNvCxnSpPr>
              <a:cxnSpLocks/>
            </p:cNvCxnSpPr>
            <p:nvPr/>
          </p:nvCxnSpPr>
          <p:spPr>
            <a:xfrm flipH="1">
              <a:off x="3972529" y="6984755"/>
              <a:ext cx="19675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A5CC62B-8949-BF1A-0F82-E19AA097BC3E}"/>
                </a:ext>
              </a:extLst>
            </p:cNvPr>
            <p:cNvCxnSpPr>
              <a:cxnSpLocks/>
            </p:cNvCxnSpPr>
            <p:nvPr/>
          </p:nvCxnSpPr>
          <p:spPr>
            <a:xfrm rot="16200000">
              <a:off x="7830492" y="5994197"/>
              <a:ext cx="0" cy="198111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CEDE93E6-D091-BCB6-665A-1AF6D0E96323}"/>
                </a:ext>
              </a:extLst>
            </p:cNvPr>
            <p:cNvSpPr txBox="1"/>
            <p:nvPr/>
          </p:nvSpPr>
          <p:spPr>
            <a:xfrm rot="16200000">
              <a:off x="6791852" y="7684445"/>
              <a:ext cx="2040738" cy="359406"/>
            </a:xfrm>
            <a:prstGeom prst="rect">
              <a:avLst/>
            </a:prstGeom>
            <a:noFill/>
          </p:spPr>
          <p:txBody>
            <a:bodyPr wrap="square" rtlCol="0">
              <a:spAutoFit/>
            </a:bodyPr>
            <a:lstStyle/>
            <a:p>
              <a:pPr defTabSz="609585"/>
              <a:r>
                <a:rPr lang="en-US" sz="1600" b="1" dirty="0">
                  <a:solidFill>
                    <a:prstClr val="black"/>
                  </a:solidFill>
                  <a:latin typeface="Calibri"/>
                </a:rPr>
                <a:t>Low development</a:t>
              </a:r>
            </a:p>
          </p:txBody>
        </p:sp>
      </p:grpSp>
      <p:grpSp>
        <p:nvGrpSpPr>
          <p:cNvPr id="22" name="Group 21">
            <a:extLst>
              <a:ext uri="{FF2B5EF4-FFF2-40B4-BE49-F238E27FC236}">
                <a16:creationId xmlns:a16="http://schemas.microsoft.com/office/drawing/2014/main" id="{B44FB238-C47B-BB77-2D3D-3E7489561E98}"/>
              </a:ext>
            </a:extLst>
          </p:cNvPr>
          <p:cNvGrpSpPr/>
          <p:nvPr/>
        </p:nvGrpSpPr>
        <p:grpSpPr>
          <a:xfrm>
            <a:off x="2529596" y="6484720"/>
            <a:ext cx="5051618" cy="313646"/>
            <a:chOff x="3935399" y="6524125"/>
            <a:chExt cx="4799956" cy="343525"/>
          </a:xfrm>
        </p:grpSpPr>
        <p:sp>
          <p:nvSpPr>
            <p:cNvPr id="23" name="TextBox 22">
              <a:extLst>
                <a:ext uri="{FF2B5EF4-FFF2-40B4-BE49-F238E27FC236}">
                  <a16:creationId xmlns:a16="http://schemas.microsoft.com/office/drawing/2014/main" id="{B0F6EC28-35A1-93A0-0105-371B350DC73E}"/>
                </a:ext>
              </a:extLst>
            </p:cNvPr>
            <p:cNvSpPr txBox="1"/>
            <p:nvPr/>
          </p:nvSpPr>
          <p:spPr>
            <a:xfrm>
              <a:off x="4382988" y="6529096"/>
              <a:ext cx="1858549" cy="338554"/>
            </a:xfrm>
            <a:prstGeom prst="rect">
              <a:avLst/>
            </a:prstGeom>
            <a:noFill/>
          </p:spPr>
          <p:txBody>
            <a:bodyPr wrap="square" rtlCol="0">
              <a:spAutoFit/>
            </a:bodyPr>
            <a:lstStyle/>
            <a:p>
              <a:pPr defTabSz="609585"/>
              <a:r>
                <a:rPr lang="en-US" sz="1600" b="1" dirty="0">
                  <a:solidFill>
                    <a:prstClr val="black"/>
                  </a:solidFill>
                  <a:latin typeface="Calibri"/>
                </a:rPr>
                <a:t>Before 2014</a:t>
              </a:r>
            </a:p>
          </p:txBody>
        </p:sp>
        <p:cxnSp>
          <p:nvCxnSpPr>
            <p:cNvPr id="24" name="Straight Arrow Connector 23">
              <a:extLst>
                <a:ext uri="{FF2B5EF4-FFF2-40B4-BE49-F238E27FC236}">
                  <a16:creationId xmlns:a16="http://schemas.microsoft.com/office/drawing/2014/main" id="{3A4B6E38-8226-28C0-B367-381C97D3C33F}"/>
                </a:ext>
              </a:extLst>
            </p:cNvPr>
            <p:cNvCxnSpPr>
              <a:cxnSpLocks/>
            </p:cNvCxnSpPr>
            <p:nvPr/>
          </p:nvCxnSpPr>
          <p:spPr>
            <a:xfrm flipH="1">
              <a:off x="3935399" y="6533480"/>
              <a:ext cx="196756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1EA61D6-FAEC-0A9E-1039-41CD3F6FD034}"/>
                </a:ext>
              </a:extLst>
            </p:cNvPr>
            <p:cNvCxnSpPr>
              <a:cxnSpLocks/>
            </p:cNvCxnSpPr>
            <p:nvPr/>
          </p:nvCxnSpPr>
          <p:spPr>
            <a:xfrm>
              <a:off x="6726096" y="6533480"/>
              <a:ext cx="200925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6B604F87-E1B0-A3EC-52A6-37B2EC1F5257}"/>
                </a:ext>
              </a:extLst>
            </p:cNvPr>
            <p:cNvSpPr txBox="1"/>
            <p:nvPr/>
          </p:nvSpPr>
          <p:spPr>
            <a:xfrm>
              <a:off x="7174095" y="6524125"/>
              <a:ext cx="1051532" cy="337622"/>
            </a:xfrm>
            <a:prstGeom prst="rect">
              <a:avLst/>
            </a:prstGeom>
            <a:noFill/>
          </p:spPr>
          <p:txBody>
            <a:bodyPr wrap="square" rtlCol="0">
              <a:spAutoFit/>
            </a:bodyPr>
            <a:lstStyle/>
            <a:p>
              <a:pPr defTabSz="609585"/>
              <a:r>
                <a:rPr lang="en-US" sz="1600" b="1" dirty="0">
                  <a:solidFill>
                    <a:prstClr val="black"/>
                  </a:solidFill>
                  <a:latin typeface="Calibri"/>
                </a:rPr>
                <a:t>After 2014</a:t>
              </a:r>
            </a:p>
          </p:txBody>
        </p:sp>
      </p:grpSp>
      <p:sp>
        <p:nvSpPr>
          <p:cNvPr id="27" name="Rectangle 26">
            <a:extLst>
              <a:ext uri="{FF2B5EF4-FFF2-40B4-BE49-F238E27FC236}">
                <a16:creationId xmlns:a16="http://schemas.microsoft.com/office/drawing/2014/main" id="{B75B8A58-A6D3-D82C-AA41-D0824280479D}"/>
              </a:ext>
            </a:extLst>
          </p:cNvPr>
          <p:cNvSpPr/>
          <p:nvPr/>
        </p:nvSpPr>
        <p:spPr>
          <a:xfrm>
            <a:off x="5734114" y="2577367"/>
            <a:ext cx="1004615" cy="40836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A995B9B-D1A0-B895-1315-C733C1C9FAD0}"/>
              </a:ext>
            </a:extLst>
          </p:cNvPr>
          <p:cNvSpPr/>
          <p:nvPr/>
        </p:nvSpPr>
        <p:spPr>
          <a:xfrm>
            <a:off x="3246237" y="3020640"/>
            <a:ext cx="1130025" cy="408360"/>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6ECDE647-630B-8C55-5F40-0FE0A10565E8}"/>
              </a:ext>
            </a:extLst>
          </p:cNvPr>
          <p:cNvSpPr txBox="1">
            <a:spLocks/>
          </p:cNvSpPr>
          <p:nvPr/>
        </p:nvSpPr>
        <p:spPr>
          <a:xfrm>
            <a:off x="7979529" y="1544681"/>
            <a:ext cx="3987183" cy="3604452"/>
          </a:xfrm>
          <a:prstGeom prst="rect">
            <a:avLst/>
          </a:prstGeom>
        </p:spPr>
        <p:txBody>
          <a:bodyPr vert="horz" lIns="91440" tIns="45720" rIns="91440" bIns="45720" rtlCol="0">
            <a:no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lang="en-US" sz="2400" b="1" dirty="0">
                <a:solidFill>
                  <a:prstClr val="black"/>
                </a:solidFill>
                <a:latin typeface="Calibri"/>
              </a:rPr>
              <a:t>Chironomidae</a:t>
            </a:r>
            <a:r>
              <a:rPr lang="en-US" sz="2800" b="1" dirty="0">
                <a:solidFill>
                  <a:prstClr val="black"/>
                </a:solidFill>
                <a:latin typeface="Calibri"/>
              </a:rPr>
              <a:t> </a:t>
            </a:r>
          </a:p>
          <a:p>
            <a:pPr lvl="1">
              <a:spcBef>
                <a:spcPts val="0"/>
              </a:spcBef>
              <a:spcAft>
                <a:spcPts val="1200"/>
              </a:spcAft>
              <a:buFont typeface="Wingdings" panose="05000000000000000000" pitchFamily="2" charset="2"/>
              <a:buChar char="Ø"/>
              <a:defRPr/>
            </a:pPr>
            <a:r>
              <a:rPr lang="en-US" sz="2400" dirty="0">
                <a:solidFill>
                  <a:prstClr val="black"/>
                </a:solidFill>
                <a:latin typeface="Calibri"/>
              </a:rPr>
              <a:t>Consistent with previous period</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endParaRPr kumimoji="0" lang="en-US" sz="2400" b="1" i="0" u="none" strike="noStrike" kern="1200" cap="none" spc="0" normalizeH="0" baseline="0" noProof="0" dirty="0">
              <a:ln>
                <a:noFill/>
              </a:ln>
              <a:solidFill>
                <a:prstClr val="black"/>
              </a:solidFill>
              <a:effectLst/>
              <a:uLnTx/>
              <a:uFillTx/>
              <a:latin typeface="Calibri"/>
            </a:endParaRP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400" b="1" i="0" u="none" strike="noStrike" kern="1200" cap="none" spc="0" normalizeH="0" baseline="0" noProof="0" dirty="0">
                <a:ln>
                  <a:noFill/>
                </a:ln>
                <a:solidFill>
                  <a:prstClr val="black"/>
                </a:solidFill>
                <a:effectLst/>
                <a:uLnTx/>
                <a:uFillTx/>
                <a:latin typeface="Calibri"/>
              </a:rPr>
              <a:t>Clingers</a:t>
            </a:r>
            <a:endParaRPr lang="en-US" sz="2400" b="1" dirty="0">
              <a:solidFill>
                <a:prstClr val="black"/>
              </a:solidFill>
              <a:latin typeface="Calibri"/>
            </a:endParaRPr>
          </a:p>
          <a:p>
            <a:pPr lvl="1">
              <a:spcBef>
                <a:spcPts val="0"/>
              </a:spcBef>
              <a:spcAft>
                <a:spcPts val="1200"/>
              </a:spcAft>
              <a:buFont typeface="Wingdings" panose="05000000000000000000" pitchFamily="2" charset="2"/>
              <a:buChar char="Ø"/>
              <a:defRPr/>
            </a:pPr>
            <a:r>
              <a:rPr kumimoji="0" lang="en-US" sz="2400" b="0" i="0" u="none" strike="noStrike" kern="1200" cap="none" spc="0" normalizeH="0" baseline="0" noProof="0" dirty="0" err="1">
                <a:ln>
                  <a:noFill/>
                </a:ln>
                <a:solidFill>
                  <a:prstClr val="black"/>
                </a:solidFill>
                <a:effectLst/>
                <a:uLnTx/>
                <a:uFillTx/>
                <a:latin typeface="Calibri"/>
              </a:rPr>
              <a:t>Hydropsychidae</a:t>
            </a:r>
            <a:r>
              <a:rPr kumimoji="0" lang="en-US" sz="2400" b="0" i="0" u="none" strike="noStrike" kern="1200" cap="none" spc="0" normalizeH="0" baseline="0" noProof="0" dirty="0">
                <a:ln>
                  <a:noFill/>
                </a:ln>
                <a:solidFill>
                  <a:prstClr val="black"/>
                </a:solidFill>
                <a:effectLst/>
                <a:uLnTx/>
                <a:uFillTx/>
                <a:latin typeface="Calibri"/>
              </a:rPr>
              <a:t>!</a:t>
            </a:r>
          </a:p>
        </p:txBody>
      </p:sp>
      <p:sp>
        <p:nvSpPr>
          <p:cNvPr id="4" name="Slide Number Placeholder 3">
            <a:extLst>
              <a:ext uri="{FF2B5EF4-FFF2-40B4-BE49-F238E27FC236}">
                <a16:creationId xmlns:a16="http://schemas.microsoft.com/office/drawing/2014/main" id="{1B485BBE-D2AB-247E-A47A-0E7164473B22}"/>
              </a:ext>
            </a:extLst>
          </p:cNvPr>
          <p:cNvSpPr>
            <a:spLocks noGrp="1"/>
          </p:cNvSpPr>
          <p:nvPr>
            <p:ph type="sldNum" sz="quarter" idx="12"/>
          </p:nvPr>
        </p:nvSpPr>
        <p:spPr/>
        <p:txBody>
          <a:bodyPr/>
          <a:lstStyle/>
          <a:p>
            <a:fld id="{C5EF2332-01BF-834F-8236-50238282D533}" type="slidenum">
              <a:rPr lang="en-US" smtClean="0"/>
              <a:t>64</a:t>
            </a:fld>
            <a:endParaRPr lang="en-US"/>
          </a:p>
        </p:txBody>
      </p:sp>
      <p:pic>
        <p:nvPicPr>
          <p:cNvPr id="5" name="Picture 4" descr="A picture containing text&#10;&#10;Description automatically generated">
            <a:extLst>
              <a:ext uri="{FF2B5EF4-FFF2-40B4-BE49-F238E27FC236}">
                <a16:creationId xmlns:a16="http://schemas.microsoft.com/office/drawing/2014/main" id="{28603E9F-0515-B5EA-6DAC-D12CCA017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123" y="4839960"/>
            <a:ext cx="1404293" cy="981043"/>
          </a:xfrm>
          <a:prstGeom prst="rect">
            <a:avLst/>
          </a:prstGeom>
        </p:spPr>
      </p:pic>
      <p:pic>
        <p:nvPicPr>
          <p:cNvPr id="11" name="Picture 10" descr="FLY FISHING BLOODWORM - The Mission Fly Mag">
            <a:extLst>
              <a:ext uri="{FF2B5EF4-FFF2-40B4-BE49-F238E27FC236}">
                <a16:creationId xmlns:a16="http://schemas.microsoft.com/office/drawing/2014/main" id="{414811AB-3DC6-0937-697C-173CD0E9623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750" b="90000" l="4006" r="89911">
                        <a14:foregroundMark x1="61721" y1="9250" x2="50890" y2="4417"/>
                        <a14:foregroundMark x1="50890" y1="4417" x2="15727" y2="3667"/>
                        <a14:foregroundMark x1="15727" y1="3667" x2="4154" y2="8667"/>
                        <a14:foregroundMark x1="4154" y1="8667" x2="15134" y2="15167"/>
                        <a14:foregroundMark x1="15134" y1="15167" x2="31751" y2="12250"/>
                        <a14:foregroundMark x1="31751" y1="12250" x2="34421" y2="12583"/>
                        <a14:foregroundMark x1="10089" y1="6250" x2="23739" y2="1417"/>
                        <a14:foregroundMark x1="23739" y1="1417" x2="55638" y2="4917"/>
                        <a14:foregroundMark x1="55638" y1="4917" x2="21217" y2="6500"/>
                        <a14:foregroundMark x1="21217" y1="6500" x2="10682" y2="5750"/>
                      </a14:backgroundRemoval>
                    </a14:imgEffect>
                  </a14:imgLayer>
                </a14:imgProps>
              </a:ext>
              <a:ext uri="{28A0092B-C50C-407E-A947-70E740481C1C}">
                <a14:useLocalDpi xmlns:a14="http://schemas.microsoft.com/office/drawing/2010/main" val="0"/>
              </a:ext>
            </a:extLst>
          </a:blip>
          <a:srcRect/>
          <a:stretch>
            <a:fillRect/>
          </a:stretch>
        </p:blipFill>
        <p:spPr bwMode="auto">
          <a:xfrm>
            <a:off x="11116083" y="1560164"/>
            <a:ext cx="787339" cy="1402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821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72C044-7383-F781-9FCE-2EDA380D6C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8007" y="796048"/>
            <a:ext cx="8525083" cy="5683388"/>
          </a:xfrm>
          <a:prstGeom prst="rect">
            <a:avLst/>
          </a:prstGeom>
          <a:noFill/>
          <a:ln>
            <a:noFill/>
          </a:ln>
        </p:spPr>
      </p:pic>
      <p:sp>
        <p:nvSpPr>
          <p:cNvPr id="2" name="Title 1">
            <a:extLst>
              <a:ext uri="{FF2B5EF4-FFF2-40B4-BE49-F238E27FC236}">
                <a16:creationId xmlns:a16="http://schemas.microsoft.com/office/drawing/2014/main" id="{A0EF8107-BED0-0C79-F89E-E05CAEF703C4}"/>
              </a:ext>
            </a:extLst>
          </p:cNvPr>
          <p:cNvSpPr>
            <a:spLocks noGrp="1"/>
          </p:cNvSpPr>
          <p:nvPr>
            <p:ph type="title"/>
          </p:nvPr>
        </p:nvSpPr>
        <p:spPr>
          <a:xfrm>
            <a:off x="0" y="-35288"/>
            <a:ext cx="12192000" cy="861153"/>
          </a:xfrm>
        </p:spPr>
        <p:txBody>
          <a:bodyPr>
            <a:noAutofit/>
          </a:bodyPr>
          <a:lstStyle/>
          <a:p>
            <a:pPr algn="ctr"/>
            <a:r>
              <a:rPr lang="en-US" sz="2800" b="1" dirty="0">
                <a:latin typeface="Arial" panose="020B0604020202020204" pitchFamily="34" charset="0"/>
                <a:cs typeface="Arial" panose="020B0604020202020204" pitchFamily="34" charset="0"/>
              </a:rPr>
              <a:t>SMFs may not be effective </a:t>
            </a:r>
            <a:br>
              <a:rPr lang="en-US" sz="2800"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in reducing salt inputs into stream</a:t>
            </a:r>
            <a:r>
              <a:rPr lang="en-US" sz="2800" b="1" baseline="30000" dirty="0">
                <a:latin typeface="Arial" panose="020B0604020202020204" pitchFamily="34" charset="0"/>
                <a:cs typeface="Arial" panose="020B0604020202020204" pitchFamily="34" charset="0"/>
              </a:rPr>
              <a:t>1,2</a:t>
            </a:r>
          </a:p>
        </p:txBody>
      </p:sp>
      <p:sp>
        <p:nvSpPr>
          <p:cNvPr id="12" name="Rectangle 11">
            <a:extLst>
              <a:ext uri="{FF2B5EF4-FFF2-40B4-BE49-F238E27FC236}">
                <a16:creationId xmlns:a16="http://schemas.microsoft.com/office/drawing/2014/main" id="{A4D824F9-31C6-A7CB-1B3E-CDC84EEAE38B}"/>
              </a:ext>
            </a:extLst>
          </p:cNvPr>
          <p:cNvSpPr/>
          <p:nvPr/>
        </p:nvSpPr>
        <p:spPr>
          <a:xfrm rot="5400000">
            <a:off x="3350790" y="3763502"/>
            <a:ext cx="238537" cy="198616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94CA58A-E7B3-EEF9-35C5-B2F5BBF76563}"/>
              </a:ext>
            </a:extLst>
          </p:cNvPr>
          <p:cNvSpPr txBox="1"/>
          <p:nvPr/>
        </p:nvSpPr>
        <p:spPr>
          <a:xfrm>
            <a:off x="100196" y="6519446"/>
            <a:ext cx="3928459" cy="338554"/>
          </a:xfrm>
          <a:prstGeom prst="rect">
            <a:avLst/>
          </a:prstGeom>
          <a:noFill/>
        </p:spPr>
        <p:txBody>
          <a:bodyPr wrap="square" rtlCol="0">
            <a:spAutoFit/>
          </a:bodyPr>
          <a:lstStyle/>
          <a:p>
            <a:pPr defTabSz="609585"/>
            <a:r>
              <a:rPr lang="en-US" sz="1600" b="1" baseline="30000" dirty="0">
                <a:solidFill>
                  <a:prstClr val="black"/>
                </a:solidFill>
                <a:latin typeface="Calibri"/>
              </a:rPr>
              <a:t>1</a:t>
            </a:r>
            <a:r>
              <a:rPr lang="en-US" sz="1600" b="1" dirty="0">
                <a:solidFill>
                  <a:prstClr val="black"/>
                </a:solidFill>
                <a:latin typeface="Calibri"/>
              </a:rPr>
              <a:t>Snodgrass et al., 2017; </a:t>
            </a:r>
            <a:r>
              <a:rPr lang="en-US" sz="1600" b="1" baseline="30000" dirty="0">
                <a:solidFill>
                  <a:prstClr val="black"/>
                </a:solidFill>
                <a:latin typeface="Calibri"/>
              </a:rPr>
              <a:t>2</a:t>
            </a:r>
            <a:r>
              <a:rPr lang="en-US" sz="1600" b="1" dirty="0">
                <a:solidFill>
                  <a:prstClr val="black"/>
                </a:solidFill>
                <a:latin typeface="Calibri"/>
              </a:rPr>
              <a:t>Casey et al., 2013</a:t>
            </a:r>
          </a:p>
        </p:txBody>
      </p:sp>
      <p:sp>
        <p:nvSpPr>
          <p:cNvPr id="5" name="Slide Number Placeholder 4">
            <a:extLst>
              <a:ext uri="{FF2B5EF4-FFF2-40B4-BE49-F238E27FC236}">
                <a16:creationId xmlns:a16="http://schemas.microsoft.com/office/drawing/2014/main" id="{08E28814-84BC-66EA-9526-2C6A825866B1}"/>
              </a:ext>
            </a:extLst>
          </p:cNvPr>
          <p:cNvSpPr>
            <a:spLocks noGrp="1"/>
          </p:cNvSpPr>
          <p:nvPr>
            <p:ph type="sldNum" sz="quarter" idx="12"/>
          </p:nvPr>
        </p:nvSpPr>
        <p:spPr/>
        <p:txBody>
          <a:bodyPr/>
          <a:lstStyle/>
          <a:p>
            <a:fld id="{C5EF2332-01BF-834F-8236-50238282D533}" type="slidenum">
              <a:rPr lang="en-US" smtClean="0"/>
              <a:t>65</a:t>
            </a:fld>
            <a:endParaRPr lang="en-US"/>
          </a:p>
        </p:txBody>
      </p:sp>
    </p:spTree>
    <p:extLst>
      <p:ext uri="{BB962C8B-B14F-4D97-AF65-F5344CB8AC3E}">
        <p14:creationId xmlns:p14="http://schemas.microsoft.com/office/powerpoint/2010/main" val="361435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2ABC086-B93C-C5EC-3539-9D646F28D2D7}"/>
              </a:ext>
            </a:extLst>
          </p:cNvPr>
          <p:cNvSpPr>
            <a:spLocks noGrp="1"/>
          </p:cNvSpPr>
          <p:nvPr>
            <p:ph type="title"/>
          </p:nvPr>
        </p:nvSpPr>
        <p:spPr/>
        <p:txBody>
          <a:bodyPr/>
          <a:lstStyle/>
          <a:p>
            <a:endParaRPr lang="en-US" dirty="0"/>
          </a:p>
        </p:txBody>
      </p:sp>
      <p:sp>
        <p:nvSpPr>
          <p:cNvPr id="8" name="Title 1">
            <a:extLst>
              <a:ext uri="{FF2B5EF4-FFF2-40B4-BE49-F238E27FC236}">
                <a16:creationId xmlns:a16="http://schemas.microsoft.com/office/drawing/2014/main" id="{7DB2D6DF-D548-CDF8-E35C-36A0DADF65B4}"/>
              </a:ext>
            </a:extLst>
          </p:cNvPr>
          <p:cNvSpPr txBox="1">
            <a:spLocks/>
          </p:cNvSpPr>
          <p:nvPr/>
        </p:nvSpPr>
        <p:spPr>
          <a:xfrm>
            <a:off x="0" y="2013172"/>
            <a:ext cx="12192000" cy="209168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i="1" dirty="0">
                <a:latin typeface="Arial" panose="020B0604020202020204" pitchFamily="34" charset="0"/>
                <a:cs typeface="Arial" panose="020B0604020202020204" pitchFamily="34" charset="0"/>
              </a:rPr>
              <a:t>Summary</a:t>
            </a:r>
          </a:p>
        </p:txBody>
      </p:sp>
      <p:sp>
        <p:nvSpPr>
          <p:cNvPr id="3" name="Slide Number Placeholder 2">
            <a:extLst>
              <a:ext uri="{FF2B5EF4-FFF2-40B4-BE49-F238E27FC236}">
                <a16:creationId xmlns:a16="http://schemas.microsoft.com/office/drawing/2014/main" id="{9DBE587C-04E4-4E12-372A-095D7C496B04}"/>
              </a:ext>
            </a:extLst>
          </p:cNvPr>
          <p:cNvSpPr>
            <a:spLocks noGrp="1"/>
          </p:cNvSpPr>
          <p:nvPr>
            <p:ph type="sldNum" sz="quarter" idx="12"/>
          </p:nvPr>
        </p:nvSpPr>
        <p:spPr/>
        <p:txBody>
          <a:bodyPr/>
          <a:lstStyle/>
          <a:p>
            <a:fld id="{C5EF2332-01BF-834F-8236-50238282D533}" type="slidenum">
              <a:rPr lang="en-US" smtClean="0"/>
              <a:t>66</a:t>
            </a:fld>
            <a:endParaRPr lang="en-US"/>
          </a:p>
        </p:txBody>
      </p:sp>
    </p:spTree>
    <p:extLst>
      <p:ext uri="{BB962C8B-B14F-4D97-AF65-F5344CB8AC3E}">
        <p14:creationId xmlns:p14="http://schemas.microsoft.com/office/powerpoint/2010/main" val="2523561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20348E-7D6B-45A0-81E0-76A4553041FC}"/>
              </a:ext>
            </a:extLst>
          </p:cNvPr>
          <p:cNvSpPr>
            <a:spLocks noGrp="1"/>
          </p:cNvSpPr>
          <p:nvPr>
            <p:ph idx="1"/>
          </p:nvPr>
        </p:nvSpPr>
        <p:spPr>
          <a:xfrm>
            <a:off x="838200" y="1631908"/>
            <a:ext cx="10515600" cy="1709531"/>
          </a:xfrm>
        </p:spPr>
        <p:txBody>
          <a:bodyPr anchor="ctr">
            <a:noAutofit/>
          </a:bodyPr>
          <a:lstStyle/>
          <a:p>
            <a:pPr marL="457200" indent="-457200">
              <a:buAutoNum type="arabicPeriod"/>
            </a:pPr>
            <a:r>
              <a:rPr lang="en-US" sz="2400" dirty="0">
                <a:latin typeface="Arial" panose="020B0604020202020204" pitchFamily="34" charset="0"/>
                <a:cs typeface="Arial" panose="020B0604020202020204" pitchFamily="34" charset="0"/>
              </a:rPr>
              <a:t>How did (a) land cover and (b) change over the period 2009-2019?</a:t>
            </a:r>
          </a:p>
          <a:p>
            <a:pPr marL="0" indent="0">
              <a:buNone/>
            </a:pPr>
            <a:endParaRPr lang="en-US" sz="1050" b="1" dirty="0">
              <a:latin typeface="Arial" panose="020B0604020202020204" pitchFamily="34" charset="0"/>
              <a:cs typeface="Arial" panose="020B0604020202020204" pitchFamily="34" charset="0"/>
            </a:endParaRPr>
          </a:p>
          <a:p>
            <a:pPr marL="457188" lvl="1" indent="0">
              <a:buNone/>
            </a:pPr>
            <a:r>
              <a:rPr lang="en-US" sz="2400" b="1" dirty="0">
                <a:latin typeface="Arial" panose="020B0604020202020204" pitchFamily="34" charset="0"/>
                <a:cs typeface="Arial" panose="020B0604020202020204" pitchFamily="34" charset="0"/>
              </a:rPr>
              <a:t>(a) Two sub-watersheds entered a stable state of land cover, whereas other two slightly increased in developed land.</a:t>
            </a:r>
          </a:p>
          <a:p>
            <a:pPr marL="457188" lvl="1" indent="0">
              <a:buNone/>
            </a:pPr>
            <a:r>
              <a:rPr lang="en-US" sz="2400" b="1" dirty="0">
                <a:latin typeface="Arial" panose="020B0604020202020204" pitchFamily="34" charset="0"/>
                <a:cs typeface="Arial" panose="020B0604020202020204" pitchFamily="34" charset="0"/>
              </a:rPr>
              <a:t>(b) SC and ISC had positive association.</a:t>
            </a:r>
          </a:p>
        </p:txBody>
      </p:sp>
      <p:sp>
        <p:nvSpPr>
          <p:cNvPr id="2" name="Title 1">
            <a:extLst>
              <a:ext uri="{FF2B5EF4-FFF2-40B4-BE49-F238E27FC236}">
                <a16:creationId xmlns:a16="http://schemas.microsoft.com/office/drawing/2014/main" id="{F86D5D8A-917E-73FD-B19F-058C02BF74F0}"/>
              </a:ext>
            </a:extLst>
          </p:cNvPr>
          <p:cNvSpPr txBox="1">
            <a:spLocks/>
          </p:cNvSpPr>
          <p:nvPr/>
        </p:nvSpPr>
        <p:spPr>
          <a:xfrm>
            <a:off x="96672" y="17487"/>
            <a:ext cx="12192000"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Summary</a:t>
            </a:r>
          </a:p>
        </p:txBody>
      </p:sp>
      <p:sp>
        <p:nvSpPr>
          <p:cNvPr id="6" name="TextBox 5">
            <a:extLst>
              <a:ext uri="{FF2B5EF4-FFF2-40B4-BE49-F238E27FC236}">
                <a16:creationId xmlns:a16="http://schemas.microsoft.com/office/drawing/2014/main" id="{4C9E2021-6227-0357-4908-5675AAA2FA78}"/>
              </a:ext>
            </a:extLst>
          </p:cNvPr>
          <p:cNvSpPr txBox="1"/>
          <p:nvPr/>
        </p:nvSpPr>
        <p:spPr>
          <a:xfrm>
            <a:off x="838198" y="3798639"/>
            <a:ext cx="10515599" cy="2092881"/>
          </a:xfrm>
          <a:prstGeom prst="rect">
            <a:avLst/>
          </a:prstGeom>
          <a:noFill/>
        </p:spPr>
        <p:txBody>
          <a:bodyPr wrap="square">
            <a:spAutoFit/>
          </a:bodyPr>
          <a:lstStyle/>
          <a:p>
            <a:r>
              <a:rPr lang="en-US" sz="2400" dirty="0">
                <a:effectLst>
                  <a:outerShdw blurRad="50800" dist="50800" dir="5400000" algn="ctr" rotWithShape="0">
                    <a:srgbClr val="000000">
                      <a:alpha val="0"/>
                    </a:srgbClr>
                  </a:outerShdw>
                </a:effectLst>
                <a:latin typeface="Arial" panose="020B0604020202020204" pitchFamily="34" charset="0"/>
                <a:cs typeface="Arial" panose="020B0604020202020204" pitchFamily="34" charset="0"/>
              </a:rPr>
              <a:t>2. How did benthic macroinvertebrate communities respond to the chronic state of urban development?</a:t>
            </a:r>
          </a:p>
          <a:p>
            <a:endParaRPr lang="en-US" sz="1000" b="1" dirty="0">
              <a:latin typeface="Arial" panose="020B0604020202020204" pitchFamily="34" charset="0"/>
              <a:cs typeface="Arial" panose="020B0604020202020204" pitchFamily="34" charset="0"/>
            </a:endParaRPr>
          </a:p>
          <a:p>
            <a:pPr marL="0" indent="0">
              <a:buNone/>
            </a:pPr>
            <a:r>
              <a:rPr lang="en-US" sz="2400" b="1" dirty="0">
                <a:latin typeface="Arial" panose="020B0604020202020204" pitchFamily="34" charset="0"/>
                <a:cs typeface="Arial" panose="020B0604020202020204" pitchFamily="34" charset="0"/>
              </a:rPr>
              <a:t>	Benthic assemblages were distinct between reference stations and those in urbanized sub-watersheds, which were different before and after 2014.</a:t>
            </a:r>
          </a:p>
        </p:txBody>
      </p:sp>
      <p:sp>
        <p:nvSpPr>
          <p:cNvPr id="5" name="Slide Number Placeholder 4">
            <a:extLst>
              <a:ext uri="{FF2B5EF4-FFF2-40B4-BE49-F238E27FC236}">
                <a16:creationId xmlns:a16="http://schemas.microsoft.com/office/drawing/2014/main" id="{1AC3F8DD-E55F-2828-0B93-A4B5231B5A01}"/>
              </a:ext>
            </a:extLst>
          </p:cNvPr>
          <p:cNvSpPr>
            <a:spLocks noGrp="1"/>
          </p:cNvSpPr>
          <p:nvPr>
            <p:ph type="sldNum" sz="quarter" idx="12"/>
          </p:nvPr>
        </p:nvSpPr>
        <p:spPr/>
        <p:txBody>
          <a:bodyPr/>
          <a:lstStyle/>
          <a:p>
            <a:fld id="{C5EF2332-01BF-834F-8236-50238282D533}" type="slidenum">
              <a:rPr lang="en-US" smtClean="0"/>
              <a:t>67</a:t>
            </a:fld>
            <a:endParaRPr lang="en-US"/>
          </a:p>
        </p:txBody>
      </p:sp>
    </p:spTree>
    <p:extLst>
      <p:ext uri="{BB962C8B-B14F-4D97-AF65-F5344CB8AC3E}">
        <p14:creationId xmlns:p14="http://schemas.microsoft.com/office/powerpoint/2010/main" val="147551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05"/>
            <a:ext cx="10972800" cy="1143000"/>
          </a:xfrm>
        </p:spPr>
        <p:txBody>
          <a:bodyPr>
            <a:normAutofit/>
          </a:bodyPr>
          <a:lstStyle/>
          <a:p>
            <a:r>
              <a:rPr lang="en-US" sz="6000" b="1" dirty="0"/>
              <a:t>Outline</a:t>
            </a:r>
            <a:endParaRPr sz="4800" b="1" dirty="0"/>
          </a:p>
        </p:txBody>
      </p:sp>
      <p:sp>
        <p:nvSpPr>
          <p:cNvPr id="13" name="Content Placeholder 2">
            <a:extLst>
              <a:ext uri="{FF2B5EF4-FFF2-40B4-BE49-F238E27FC236}">
                <a16:creationId xmlns:a16="http://schemas.microsoft.com/office/drawing/2014/main" id="{D51E73E9-448A-17A1-5EE5-7BDF57998AEF}"/>
              </a:ext>
            </a:extLst>
          </p:cNvPr>
          <p:cNvSpPr txBox="1">
            <a:spLocks/>
          </p:cNvSpPr>
          <p:nvPr/>
        </p:nvSpPr>
        <p:spPr>
          <a:xfrm>
            <a:off x="597131" y="1313364"/>
            <a:ext cx="10985269" cy="4779324"/>
          </a:xfrm>
          <a:prstGeom prst="rect">
            <a:avLst/>
          </a:prstGeom>
        </p:spPr>
        <p:txBody>
          <a:bodyPr vert="horz" lIns="91440" tIns="45720" rIns="91440" bIns="45720" rtlCol="0">
            <a:normAutofit fontScale="92500"/>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200000"/>
              </a:lnSpc>
              <a:spcBef>
                <a:spcPts val="0"/>
              </a:spcBef>
              <a:spcAft>
                <a:spcPts val="800"/>
              </a:spcAft>
              <a:buFont typeface="Wingdings" panose="05000000000000000000" pitchFamily="2" charset="2"/>
              <a:buChar char="Ø"/>
            </a:pPr>
            <a:r>
              <a:rPr lang="en-US" sz="4000" b="1" dirty="0">
                <a:solidFill>
                  <a:schemeClr val="tx1">
                    <a:alpha val="25000"/>
                  </a:schemeClr>
                </a:solidFill>
              </a:rPr>
              <a:t>Background Information</a:t>
            </a:r>
          </a:p>
          <a:p>
            <a:pPr>
              <a:lnSpc>
                <a:spcPct val="200000"/>
              </a:lnSpc>
              <a:spcBef>
                <a:spcPts val="0"/>
              </a:spcBef>
              <a:spcAft>
                <a:spcPts val="800"/>
              </a:spcAft>
              <a:buFont typeface="Wingdings" panose="05000000000000000000" pitchFamily="2" charset="2"/>
              <a:buChar char="Ø"/>
            </a:pPr>
            <a:r>
              <a:rPr lang="en-US" sz="4000" b="1" dirty="0">
                <a:solidFill>
                  <a:schemeClr val="tx1">
                    <a:alpha val="25000"/>
                  </a:schemeClr>
                </a:solidFill>
              </a:rPr>
              <a:t>Initial phase of rapid urban development</a:t>
            </a:r>
          </a:p>
          <a:p>
            <a:pPr>
              <a:lnSpc>
                <a:spcPct val="200000"/>
              </a:lnSpc>
              <a:spcBef>
                <a:spcPts val="0"/>
              </a:spcBef>
              <a:spcAft>
                <a:spcPts val="800"/>
              </a:spcAft>
              <a:buFont typeface="Wingdings" panose="05000000000000000000" pitchFamily="2" charset="2"/>
              <a:buChar char="Ø"/>
            </a:pPr>
            <a:r>
              <a:rPr lang="en-US" sz="4000" b="1" dirty="0">
                <a:solidFill>
                  <a:schemeClr val="tx1">
                    <a:alpha val="25000"/>
                  </a:schemeClr>
                </a:solidFill>
              </a:rPr>
              <a:t>Continuing phase of urbanization</a:t>
            </a:r>
          </a:p>
          <a:p>
            <a:pPr>
              <a:lnSpc>
                <a:spcPct val="200000"/>
              </a:lnSpc>
              <a:spcBef>
                <a:spcPts val="0"/>
              </a:spcBef>
              <a:spcAft>
                <a:spcPts val="800"/>
              </a:spcAft>
              <a:buFont typeface="Wingdings" panose="05000000000000000000" pitchFamily="2" charset="2"/>
              <a:buChar char="Ø"/>
            </a:pPr>
            <a:r>
              <a:rPr lang="en-US" sz="4000" b="1" dirty="0"/>
              <a:t>Conclusion</a:t>
            </a:r>
          </a:p>
        </p:txBody>
      </p:sp>
      <p:sp>
        <p:nvSpPr>
          <p:cNvPr id="4" name="Slide Number Placeholder 3">
            <a:extLst>
              <a:ext uri="{FF2B5EF4-FFF2-40B4-BE49-F238E27FC236}">
                <a16:creationId xmlns:a16="http://schemas.microsoft.com/office/drawing/2014/main" id="{721C7F24-CB54-A457-3637-5C4CFEBF1917}"/>
              </a:ext>
            </a:extLst>
          </p:cNvPr>
          <p:cNvSpPr>
            <a:spLocks noGrp="1"/>
          </p:cNvSpPr>
          <p:nvPr>
            <p:ph type="sldNum" sz="quarter" idx="12"/>
          </p:nvPr>
        </p:nvSpPr>
        <p:spPr/>
        <p:txBody>
          <a:bodyPr/>
          <a:lstStyle/>
          <a:p>
            <a:fld id="{C5EF2332-01BF-834F-8236-50238282D533}" type="slidenum">
              <a:rPr lang="en-US" smtClean="0"/>
              <a:t>68</a:t>
            </a:fld>
            <a:endParaRPr lang="en-US"/>
          </a:p>
        </p:txBody>
      </p:sp>
    </p:spTree>
    <p:extLst>
      <p:ext uri="{BB962C8B-B14F-4D97-AF65-F5344CB8AC3E}">
        <p14:creationId xmlns:p14="http://schemas.microsoft.com/office/powerpoint/2010/main" val="28381453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106A6E5-367B-2FDB-596E-EC85902491B0}"/>
              </a:ext>
            </a:extLst>
          </p:cNvPr>
          <p:cNvSpPr txBox="1">
            <a:spLocks noGrp="1"/>
          </p:cNvSpPr>
          <p:nvPr>
            <p:ph idx="1"/>
          </p:nvPr>
        </p:nvSpPr>
        <p:spPr>
          <a:xfrm>
            <a:off x="609600" y="878639"/>
            <a:ext cx="10972800" cy="5728989"/>
          </a:xfrm>
          <a:prstGeom prst="rect">
            <a:avLst/>
          </a:prstGeom>
        </p:spPr>
        <p:txBody>
          <a:bodyPr vert="horz" lIns="91440" tIns="45720" rIns="91440" bIns="45720" rtlCol="0">
            <a:no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lang="en-US" sz="2800" dirty="0">
                <a:solidFill>
                  <a:prstClr val="black"/>
                </a:solidFill>
                <a:latin typeface="Calibri"/>
              </a:rPr>
              <a:t>De-icing salt application increased SC and major ion concentrations (e.g., Cl</a:t>
            </a:r>
            <a:r>
              <a:rPr lang="en-US" sz="2800" baseline="30000" dirty="0">
                <a:solidFill>
                  <a:prstClr val="black"/>
                </a:solidFill>
                <a:latin typeface="Calibri"/>
              </a:rPr>
              <a:t>-</a:t>
            </a:r>
            <a:r>
              <a:rPr lang="en-US" sz="2800" dirty="0">
                <a:solidFill>
                  <a:prstClr val="black"/>
                </a:solidFill>
                <a:latin typeface="Calibri"/>
              </a:rPr>
              <a:t>, Ca</a:t>
            </a:r>
            <a:r>
              <a:rPr lang="en-US" sz="2800" baseline="30000" dirty="0">
                <a:solidFill>
                  <a:prstClr val="black"/>
                </a:solidFill>
                <a:latin typeface="Calibri"/>
              </a:rPr>
              <a:t>2+</a:t>
            </a:r>
            <a:r>
              <a:rPr lang="en-US" sz="2800" dirty="0">
                <a:solidFill>
                  <a:prstClr val="black"/>
                </a:solidFill>
                <a:latin typeface="Calibri"/>
              </a:rPr>
              <a:t>).</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endParaRPr lang="en-US" sz="2800" dirty="0">
              <a:solidFill>
                <a:prstClr val="black"/>
              </a:solidFill>
              <a:latin typeface="Calibri"/>
            </a:endParaRPr>
          </a:p>
          <a:p>
            <a:pPr>
              <a:spcBef>
                <a:spcPts val="0"/>
              </a:spcBef>
              <a:spcAft>
                <a:spcPts val="1200"/>
              </a:spcAft>
              <a:buFont typeface="Wingdings" panose="05000000000000000000" pitchFamily="2" charset="2"/>
              <a:buChar char="Ø"/>
              <a:defRPr/>
            </a:pPr>
            <a:r>
              <a:rPr lang="en-US" sz="2800" dirty="0">
                <a:solidFill>
                  <a:prstClr val="black"/>
                </a:solidFill>
              </a:rPr>
              <a:t>Benthic communities in urbanized sub-watersheds differed between (a) 1987-1988 and 2009 and (b) before and after 2014, with great increases in </a:t>
            </a:r>
            <a:r>
              <a:rPr lang="en-US" sz="2800" dirty="0" err="1">
                <a:solidFill>
                  <a:prstClr val="black"/>
                </a:solidFill>
              </a:rPr>
              <a:t>hydropsychid</a:t>
            </a:r>
            <a:r>
              <a:rPr lang="en-US" sz="2800" dirty="0">
                <a:solidFill>
                  <a:prstClr val="black"/>
                </a:solidFill>
              </a:rPr>
              <a:t> caddisflies. </a:t>
            </a:r>
          </a:p>
          <a:p>
            <a:pPr>
              <a:spcBef>
                <a:spcPts val="0"/>
              </a:spcBef>
              <a:spcAft>
                <a:spcPts val="1200"/>
              </a:spcAft>
              <a:buFont typeface="Wingdings" panose="05000000000000000000" pitchFamily="2" charset="2"/>
              <a:buChar char="Ø"/>
              <a:defRPr/>
            </a:pPr>
            <a:endParaRPr lang="en-US" sz="2800" dirty="0">
              <a:solidFill>
                <a:prstClr val="black"/>
              </a:solidFill>
            </a:endParaRP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lang="en-US" sz="2800" dirty="0">
                <a:solidFill>
                  <a:prstClr val="black"/>
                </a:solidFill>
                <a:latin typeface="Calibri"/>
              </a:rPr>
              <a:t>Road salt resulted in significant losses of salt-sensitive genera.</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endParaRPr lang="en-US" sz="2800" dirty="0">
              <a:solidFill>
                <a:prstClr val="black"/>
              </a:solidFill>
              <a:latin typeface="Calibri"/>
            </a:endParaRP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lang="en-US" sz="2800" dirty="0">
                <a:solidFill>
                  <a:prstClr val="black"/>
                </a:solidFill>
                <a:latin typeface="Calibri"/>
              </a:rPr>
              <a:t>SMFs may not be effective in reducing the salt inputs into stream.</a:t>
            </a:r>
            <a:endParaRPr lang="en-US" dirty="0">
              <a:solidFill>
                <a:prstClr val="black"/>
              </a:solidFill>
              <a:latin typeface="Calibri"/>
            </a:endParaRPr>
          </a:p>
        </p:txBody>
      </p:sp>
      <p:sp>
        <p:nvSpPr>
          <p:cNvPr id="5" name="Title 1">
            <a:extLst>
              <a:ext uri="{FF2B5EF4-FFF2-40B4-BE49-F238E27FC236}">
                <a16:creationId xmlns:a16="http://schemas.microsoft.com/office/drawing/2014/main" id="{F2A22A87-BCAC-AD78-E852-F9780EF1FC43}"/>
              </a:ext>
            </a:extLst>
          </p:cNvPr>
          <p:cNvSpPr txBox="1">
            <a:spLocks/>
          </p:cNvSpPr>
          <p:nvPr/>
        </p:nvSpPr>
        <p:spPr>
          <a:xfrm>
            <a:off x="96672" y="17487"/>
            <a:ext cx="12192000" cy="861153"/>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r>
              <a:rPr lang="en-US" sz="4000" b="1" dirty="0">
                <a:latin typeface="Arial" panose="020B0604020202020204" pitchFamily="34" charset="0"/>
                <a:cs typeface="Arial" panose="020B0604020202020204" pitchFamily="34" charset="0"/>
              </a:rPr>
              <a:t>Conclusion</a:t>
            </a:r>
          </a:p>
        </p:txBody>
      </p:sp>
      <p:sp>
        <p:nvSpPr>
          <p:cNvPr id="3" name="Slide Number Placeholder 2">
            <a:extLst>
              <a:ext uri="{FF2B5EF4-FFF2-40B4-BE49-F238E27FC236}">
                <a16:creationId xmlns:a16="http://schemas.microsoft.com/office/drawing/2014/main" id="{6EA69784-5B34-582D-C044-A5F87089AC4A}"/>
              </a:ext>
            </a:extLst>
          </p:cNvPr>
          <p:cNvSpPr>
            <a:spLocks noGrp="1"/>
          </p:cNvSpPr>
          <p:nvPr>
            <p:ph type="sldNum" sz="quarter" idx="12"/>
          </p:nvPr>
        </p:nvSpPr>
        <p:spPr/>
        <p:txBody>
          <a:bodyPr/>
          <a:lstStyle/>
          <a:p>
            <a:fld id="{C5EF2332-01BF-834F-8236-50238282D533}" type="slidenum">
              <a:rPr lang="en-US" smtClean="0"/>
              <a:t>69</a:t>
            </a:fld>
            <a:endParaRPr lang="en-US"/>
          </a:p>
        </p:txBody>
      </p:sp>
    </p:spTree>
    <p:extLst>
      <p:ext uri="{BB962C8B-B14F-4D97-AF65-F5344CB8AC3E}">
        <p14:creationId xmlns:p14="http://schemas.microsoft.com/office/powerpoint/2010/main" val="1058930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56" name="TextBox 1055">
            <a:extLst>
              <a:ext uri="{FF2B5EF4-FFF2-40B4-BE49-F238E27FC236}">
                <a16:creationId xmlns:a16="http://schemas.microsoft.com/office/drawing/2014/main" id="{ACD4352C-A24C-41D4-86A8-21925A7409B3}"/>
              </a:ext>
            </a:extLst>
          </p:cNvPr>
          <p:cNvSpPr txBox="1"/>
          <p:nvPr/>
        </p:nvSpPr>
        <p:spPr>
          <a:xfrm>
            <a:off x="5687292" y="1428452"/>
            <a:ext cx="6504708" cy="4001095"/>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1984</a:t>
            </a:r>
            <a:r>
              <a:rPr kumimoji="0" lang="en-US" sz="2800" b="0" i="0" u="none" strike="noStrike" kern="1200" cap="none" spc="0" normalizeH="0" baseline="0" noProof="0" dirty="0">
                <a:ln>
                  <a:noFill/>
                </a:ln>
                <a:solidFill>
                  <a:prstClr val="black"/>
                </a:solidFill>
                <a:effectLst/>
                <a:uLnTx/>
                <a:uFillTx/>
                <a:latin typeface="Calibri"/>
                <a:ea typeface="+mn-ea"/>
                <a:cs typeface="+mn-cs"/>
              </a:rPr>
              <a:t>: County Council adopted </a:t>
            </a:r>
            <a:r>
              <a:rPr lang="en-US" sz="2800" dirty="0">
                <a:solidFill>
                  <a:prstClr val="black"/>
                </a:solidFill>
                <a:latin typeface="Calibri"/>
              </a:rPr>
              <a:t>the Master Plan</a:t>
            </a:r>
            <a:r>
              <a:rPr lang="en-US" sz="2800" baseline="30000" dirty="0">
                <a:solidFill>
                  <a:prstClr val="black"/>
                </a:solidFill>
                <a:latin typeface="Calibri"/>
              </a:rPr>
              <a:t>1</a:t>
            </a:r>
            <a:endParaRPr kumimoji="0" lang="en-US" sz="2800" b="0" i="0" u="none" strike="noStrike" kern="1200" cap="none" spc="0" normalizeH="0" baseline="30000" noProof="0" dirty="0">
              <a:ln>
                <a:noFill/>
              </a:ln>
              <a:solidFill>
                <a:prstClr val="black"/>
              </a:solidFill>
              <a:effectLst/>
              <a:uLnTx/>
              <a:uFillTx/>
              <a:latin typeface="Calibri"/>
              <a:ea typeface="+mn-ea"/>
              <a:cs typeface="+mn-cs"/>
            </a:endParaRPr>
          </a:p>
          <a:p>
            <a:pPr marL="914400" marR="0" lvl="1" indent="-45720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Owings Mills Town Center</a:t>
            </a:r>
          </a:p>
          <a:p>
            <a:pPr marL="914400" marR="0" lvl="1" indent="-45720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r>
              <a:rPr lang="en-US" sz="2800" i="1" dirty="0">
                <a:solidFill>
                  <a:prstClr val="black"/>
                </a:solidFill>
                <a:latin typeface="Calibri"/>
              </a:rPr>
              <a:t>How to control stormwater runoff?</a:t>
            </a:r>
          </a:p>
          <a:p>
            <a:pPr marL="1371600" lvl="2" indent="-457200">
              <a:spcAft>
                <a:spcPts val="600"/>
              </a:spcAft>
              <a:buFont typeface="Wingdings" panose="05000000000000000000" pitchFamily="2" charset="2"/>
              <a:buChar char="Ø"/>
              <a:defRPr/>
            </a:pPr>
            <a:r>
              <a:rPr lang="en-US" sz="2800" dirty="0">
                <a:solidFill>
                  <a:prstClr val="black"/>
                </a:solidFill>
                <a:latin typeface="Calibri"/>
              </a:rPr>
              <a:t>Sediment</a:t>
            </a:r>
          </a:p>
          <a:p>
            <a:pPr marL="1371600" lvl="2" indent="-457200">
              <a:spcAft>
                <a:spcPts val="600"/>
              </a:spcAft>
              <a:buFont typeface="Wingdings" panose="05000000000000000000" pitchFamily="2" charset="2"/>
              <a:buChar char="Ø"/>
              <a:defRPr/>
            </a:pPr>
            <a:r>
              <a:rPr lang="en-US" sz="2800" dirty="0">
                <a:solidFill>
                  <a:prstClr val="black"/>
                </a:solidFill>
                <a:latin typeface="Calibri"/>
              </a:rPr>
              <a:t>Nutrients</a:t>
            </a:r>
          </a:p>
          <a:p>
            <a:pPr marL="914400" marR="0" lvl="1" indent="-457200" algn="l" defTabSz="914400" rtl="0" eaLnBrk="1" fontAlgn="auto" latinLnBrk="0" hangingPunct="1">
              <a:lnSpc>
                <a:spcPct val="100000"/>
              </a:lnSpc>
              <a:spcBef>
                <a:spcPts val="0"/>
              </a:spcBef>
              <a:spcAft>
                <a:spcPts val="600"/>
              </a:spcAft>
              <a:buClrTx/>
              <a:buSzTx/>
              <a:buFont typeface="Wingdings" panose="05000000000000000000" pitchFamily="2" charset="2"/>
              <a:buChar char="Ø"/>
              <a:tabLst/>
              <a:defRPr/>
            </a:pPr>
            <a:endParaRPr lang="en-US" sz="2800" dirty="0">
              <a:solidFill>
                <a:prstClr val="black"/>
              </a:solidFill>
              <a:latin typeface="Calibri"/>
            </a:endParaRPr>
          </a:p>
          <a:p>
            <a:pPr marL="457200" indent="-457200">
              <a:spcAft>
                <a:spcPts val="600"/>
              </a:spcAft>
              <a:buFont typeface="Wingdings" panose="05000000000000000000" pitchFamily="2" charset="2"/>
              <a:buChar char="Ø"/>
              <a:defRPr/>
            </a:pPr>
            <a:r>
              <a:rPr kumimoji="0" lang="en-US" sz="2800" b="1" i="0" u="none" strike="noStrike" kern="1200" cap="none" spc="0" normalizeH="0" baseline="0" noProof="0" dirty="0">
                <a:ln>
                  <a:noFill/>
                </a:ln>
                <a:solidFill>
                  <a:prstClr val="black"/>
                </a:solidFill>
                <a:effectLst/>
                <a:uLnTx/>
                <a:uFillTx/>
                <a:latin typeface="Calibri"/>
                <a:ea typeface="+mn-ea"/>
                <a:cs typeface="+mn-cs"/>
              </a:rPr>
              <a:t>1990s-2000s</a:t>
            </a:r>
            <a:r>
              <a:rPr kumimoji="0" lang="en-US" sz="2800" b="0" i="0" u="none" strike="noStrike" kern="1200" cap="none" spc="0" normalizeH="0" baseline="0" noProof="0" dirty="0">
                <a:ln>
                  <a:noFill/>
                </a:ln>
                <a:solidFill>
                  <a:prstClr val="black"/>
                </a:solidFill>
                <a:effectLst/>
                <a:uLnTx/>
                <a:uFillTx/>
                <a:latin typeface="Calibri"/>
                <a:ea typeface="+mn-ea"/>
                <a:cs typeface="+mn-cs"/>
              </a:rPr>
              <a:t>: Rapid urban development</a:t>
            </a:r>
          </a:p>
        </p:txBody>
      </p:sp>
      <p:pic>
        <p:nvPicPr>
          <p:cNvPr id="9" name="Picture 8">
            <a:extLst>
              <a:ext uri="{FF2B5EF4-FFF2-40B4-BE49-F238E27FC236}">
                <a16:creationId xmlns:a16="http://schemas.microsoft.com/office/drawing/2014/main" id="{E8E646BF-B976-4FCD-A7DC-A422EE398019}"/>
              </a:ext>
            </a:extLst>
          </p:cNvPr>
          <p:cNvPicPr>
            <a:picLocks noChangeAspect="1"/>
          </p:cNvPicPr>
          <p:nvPr/>
        </p:nvPicPr>
        <p:blipFill>
          <a:blip r:embed="rId3"/>
          <a:stretch>
            <a:fillRect/>
          </a:stretch>
        </p:blipFill>
        <p:spPr>
          <a:xfrm>
            <a:off x="939832" y="485043"/>
            <a:ext cx="4532593" cy="6284853"/>
          </a:xfrm>
          <a:prstGeom prst="rect">
            <a:avLst/>
          </a:prstGeom>
        </p:spPr>
      </p:pic>
      <p:sp>
        <p:nvSpPr>
          <p:cNvPr id="1045" name="Oval 1044">
            <a:extLst>
              <a:ext uri="{FF2B5EF4-FFF2-40B4-BE49-F238E27FC236}">
                <a16:creationId xmlns:a16="http://schemas.microsoft.com/office/drawing/2014/main" id="{0CF32F42-3EF1-4FE9-B9EA-B6A4AE031986}"/>
              </a:ext>
            </a:extLst>
          </p:cNvPr>
          <p:cNvSpPr/>
          <p:nvPr/>
        </p:nvSpPr>
        <p:spPr>
          <a:xfrm>
            <a:off x="1005839" y="2800743"/>
            <a:ext cx="1611557" cy="15113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49" name="TextBox 1048">
            <a:extLst>
              <a:ext uri="{FF2B5EF4-FFF2-40B4-BE49-F238E27FC236}">
                <a16:creationId xmlns:a16="http://schemas.microsoft.com/office/drawing/2014/main" id="{BA6349AC-6EFF-4A69-A134-BFD2FB4A14A5}"/>
              </a:ext>
            </a:extLst>
          </p:cNvPr>
          <p:cNvSpPr txBox="1"/>
          <p:nvPr/>
        </p:nvSpPr>
        <p:spPr>
          <a:xfrm>
            <a:off x="2033616" y="-71836"/>
            <a:ext cx="81247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a:ea typeface="+mn-ea"/>
                <a:cs typeface="+mn-cs"/>
              </a:rPr>
              <a:t>Urban development in Baltimore County</a:t>
            </a:r>
          </a:p>
        </p:txBody>
      </p:sp>
      <p:sp>
        <p:nvSpPr>
          <p:cNvPr id="2" name="TextBox 1">
            <a:extLst>
              <a:ext uri="{FF2B5EF4-FFF2-40B4-BE49-F238E27FC236}">
                <a16:creationId xmlns:a16="http://schemas.microsoft.com/office/drawing/2014/main" id="{10547F2E-A5EC-189B-3FC3-7F05F5A25DB3}"/>
              </a:ext>
            </a:extLst>
          </p:cNvPr>
          <p:cNvSpPr txBox="1"/>
          <p:nvPr/>
        </p:nvSpPr>
        <p:spPr>
          <a:xfrm>
            <a:off x="5472425" y="6582975"/>
            <a:ext cx="2924262" cy="276999"/>
          </a:xfrm>
          <a:prstGeom prst="rect">
            <a:avLst/>
          </a:prstGeom>
          <a:noFill/>
        </p:spPr>
        <p:txBody>
          <a:bodyPr wrap="none" rtlCol="0">
            <a:spAutoFit/>
          </a:bodyPr>
          <a:lstStyle/>
          <a:p>
            <a:pPr defTabSz="609585"/>
            <a:r>
              <a:rPr lang="en-US" sz="1200" b="1" baseline="30000" dirty="0">
                <a:solidFill>
                  <a:prstClr val="black"/>
                </a:solidFill>
                <a:latin typeface="Calibri"/>
              </a:rPr>
              <a:t>1</a:t>
            </a:r>
            <a:r>
              <a:rPr lang="en-US" sz="1200" b="1" dirty="0">
                <a:solidFill>
                  <a:prstClr val="black"/>
                </a:solidFill>
                <a:latin typeface="Calibri"/>
              </a:rPr>
              <a:t>Baltimore County DPW and DEPRM , 1990</a:t>
            </a:r>
          </a:p>
        </p:txBody>
      </p:sp>
      <p:sp>
        <p:nvSpPr>
          <p:cNvPr id="4" name="Slide Number Placeholder 3">
            <a:extLst>
              <a:ext uri="{FF2B5EF4-FFF2-40B4-BE49-F238E27FC236}">
                <a16:creationId xmlns:a16="http://schemas.microsoft.com/office/drawing/2014/main" id="{3A201730-2F9E-AEBB-07FE-90555E9F1B26}"/>
              </a:ext>
            </a:extLst>
          </p:cNvPr>
          <p:cNvSpPr>
            <a:spLocks noGrp="1"/>
          </p:cNvSpPr>
          <p:nvPr>
            <p:ph type="sldNum" sz="quarter" idx="12"/>
          </p:nvPr>
        </p:nvSpPr>
        <p:spPr/>
        <p:txBody>
          <a:bodyPr/>
          <a:lstStyle/>
          <a:p>
            <a:fld id="{7E2D9A14-D75F-4DE3-894F-4460DDFBC7FE}" type="slidenum">
              <a:rPr lang="en-US" smtClean="0"/>
              <a:t>7</a:t>
            </a:fld>
            <a:endParaRPr lang="en-US"/>
          </a:p>
        </p:txBody>
      </p:sp>
    </p:spTree>
    <p:extLst>
      <p:ext uri="{BB962C8B-B14F-4D97-AF65-F5344CB8AC3E}">
        <p14:creationId xmlns:p14="http://schemas.microsoft.com/office/powerpoint/2010/main" val="143299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5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5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DB2D6DF-D548-CDF8-E35C-36A0DADF65B4}"/>
              </a:ext>
            </a:extLst>
          </p:cNvPr>
          <p:cNvSpPr txBox="1">
            <a:spLocks/>
          </p:cNvSpPr>
          <p:nvPr/>
        </p:nvSpPr>
        <p:spPr>
          <a:xfrm>
            <a:off x="463826" y="567956"/>
            <a:ext cx="5705061" cy="153509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a:latin typeface="Arial" panose="020B0604020202020204" pitchFamily="34" charset="0"/>
                <a:cs typeface="Arial" panose="020B0604020202020204" pitchFamily="34" charset="0"/>
              </a:rPr>
              <a:t>QUESTIONS?</a:t>
            </a:r>
            <a:endParaRPr lang="en-US" sz="6000" b="1" i="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9DBE587C-04E4-4E12-372A-095D7C496B04}"/>
              </a:ext>
            </a:extLst>
          </p:cNvPr>
          <p:cNvSpPr>
            <a:spLocks noGrp="1"/>
          </p:cNvSpPr>
          <p:nvPr>
            <p:ph type="sldNum" sz="quarter" idx="12"/>
          </p:nvPr>
        </p:nvSpPr>
        <p:spPr/>
        <p:txBody>
          <a:bodyPr/>
          <a:lstStyle/>
          <a:p>
            <a:fld id="{C5EF2332-01BF-834F-8236-50238282D533}" type="slidenum">
              <a:rPr lang="en-US" smtClean="0"/>
              <a:t>70</a:t>
            </a:fld>
            <a:endParaRPr lang="en-US"/>
          </a:p>
        </p:txBody>
      </p:sp>
      <p:pic>
        <p:nvPicPr>
          <p:cNvPr id="4" name="Picture 3" descr="A picture containing person, outdoor, clothing, human face&#10;&#10;Description automatically generated">
            <a:extLst>
              <a:ext uri="{FF2B5EF4-FFF2-40B4-BE49-F238E27FC236}">
                <a16:creationId xmlns:a16="http://schemas.microsoft.com/office/drawing/2014/main" id="{719E5783-06AF-69D8-A8DC-FB6BE84C7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775" y="219778"/>
            <a:ext cx="4813832" cy="6418443"/>
          </a:xfrm>
          <a:prstGeom prst="rect">
            <a:avLst/>
          </a:prstGeom>
        </p:spPr>
      </p:pic>
      <p:pic>
        <p:nvPicPr>
          <p:cNvPr id="5" name="Picture 4" descr="A child sitting in a stream&#10;&#10;Description automatically generated with low confidence">
            <a:extLst>
              <a:ext uri="{FF2B5EF4-FFF2-40B4-BE49-F238E27FC236}">
                <a16:creationId xmlns:a16="http://schemas.microsoft.com/office/drawing/2014/main" id="{810AB37C-8A0A-7A07-5A35-AF649745F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91" y="2368389"/>
            <a:ext cx="5693109" cy="4269832"/>
          </a:xfrm>
          <a:prstGeom prst="rect">
            <a:avLst/>
          </a:prstGeom>
        </p:spPr>
      </p:pic>
    </p:spTree>
    <p:extLst>
      <p:ext uri="{BB962C8B-B14F-4D97-AF65-F5344CB8AC3E}">
        <p14:creationId xmlns:p14="http://schemas.microsoft.com/office/powerpoint/2010/main" val="20782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E7B7CA-0B9F-B5AE-CE95-1B6C1DFF4440}"/>
              </a:ext>
            </a:extLst>
          </p:cNvPr>
          <p:cNvSpPr txBox="1">
            <a:spLocks/>
          </p:cNvSpPr>
          <p:nvPr/>
        </p:nvSpPr>
        <p:spPr>
          <a:xfrm>
            <a:off x="617712" y="-205928"/>
            <a:ext cx="10972800" cy="1143000"/>
          </a:xfrm>
          <a:prstGeom prst="rect">
            <a:avLst/>
          </a:prstGeom>
        </p:spPr>
        <p:txBody>
          <a:bodyPr vert="horz" lIns="91440" tIns="45720" rIns="91440" bIns="45720" rtlCol="0" anchor="ctr">
            <a:norm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marL="0" marR="0" lvl="0" indent="0" algn="ctr" defTabSz="45718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ysClr val="windowText" lastClr="000000"/>
                </a:solidFill>
                <a:effectLst/>
                <a:uLnTx/>
                <a:uFillTx/>
                <a:latin typeface="Calibri"/>
                <a:ea typeface="+mj-ea"/>
                <a:cs typeface="+mj-cs"/>
              </a:rPr>
              <a:t>Benthic macroinvertebrates</a:t>
            </a:r>
          </a:p>
        </p:txBody>
      </p:sp>
      <p:sp>
        <p:nvSpPr>
          <p:cNvPr id="2" name="Content Placeholder 2">
            <a:extLst>
              <a:ext uri="{FF2B5EF4-FFF2-40B4-BE49-F238E27FC236}">
                <a16:creationId xmlns:a16="http://schemas.microsoft.com/office/drawing/2014/main" id="{5FCACB4C-9248-BA93-F0DF-D3083A7DB937}"/>
              </a:ext>
            </a:extLst>
          </p:cNvPr>
          <p:cNvSpPr txBox="1">
            <a:spLocks/>
          </p:cNvSpPr>
          <p:nvPr/>
        </p:nvSpPr>
        <p:spPr>
          <a:xfrm>
            <a:off x="617713" y="904461"/>
            <a:ext cx="6439070" cy="3346327"/>
          </a:xfrm>
          <a:prstGeom prst="rect">
            <a:avLst/>
          </a:prstGeom>
        </p:spPr>
        <p:txBody>
          <a:bodyPr vert="horz" lIns="91440" tIns="45720" rIns="91440" bIns="45720" rtlCol="0">
            <a:normAutofit/>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Abundant, easily sampled</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Great indicators of localized conditions </a:t>
            </a:r>
            <a:r>
              <a:rPr kumimoji="0" lang="en-US" sz="2800" b="1" i="0" u="sng" strike="noStrike" kern="1200" cap="none" spc="0" normalizeH="0" baseline="0" noProof="0" dirty="0">
                <a:ln>
                  <a:noFill/>
                </a:ln>
                <a:solidFill>
                  <a:prstClr val="black"/>
                </a:solidFill>
                <a:effectLst/>
                <a:uLnTx/>
                <a:uFillTx/>
                <a:latin typeface="Calibri"/>
                <a:ea typeface="+mn-ea"/>
                <a:cs typeface="+mn-cs"/>
              </a:rPr>
              <a:t>=&gt; early warning!</a:t>
            </a:r>
          </a:p>
          <a:p>
            <a:pPr marL="457189" marR="0" lvl="0" indent="-457189" algn="l" defTabSz="457189" rtl="0" eaLnBrk="1" fontAlgn="auto" latinLnBrk="0" hangingPunct="1">
              <a:lnSpc>
                <a:spcPct val="100000"/>
              </a:lnSpc>
              <a:spcBef>
                <a:spcPts val="0"/>
              </a:spcBef>
              <a:spcAft>
                <a:spcPts val="1200"/>
              </a:spcAft>
              <a:buClrTx/>
              <a:buSzTx/>
              <a:buFont typeface="Wingdings" panose="05000000000000000000" pitchFamily="2" charset="2"/>
              <a:buChar char="Ø"/>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Broad range of </a:t>
            </a:r>
            <a:r>
              <a:rPr lang="en-US" sz="2800" dirty="0">
                <a:solidFill>
                  <a:prstClr val="black"/>
                </a:solidFill>
                <a:latin typeface="Calibri"/>
              </a:rPr>
              <a:t>functional feeding groups</a:t>
            </a:r>
            <a:r>
              <a:rPr kumimoji="0" lang="en-US" sz="2800" b="0" i="0" u="none" strike="noStrike" kern="1200" cap="none" spc="0" normalizeH="0" baseline="0" noProof="0" dirty="0">
                <a:ln>
                  <a:noFill/>
                </a:ln>
                <a:solidFill>
                  <a:prstClr val="black"/>
                </a:solidFill>
                <a:effectLst/>
                <a:uLnTx/>
                <a:uFillTx/>
                <a:latin typeface="Calibri"/>
                <a:ea typeface="+mn-ea"/>
                <a:cs typeface="+mn-cs"/>
              </a:rPr>
              <a:t> and tolerance levels to stressors</a:t>
            </a:r>
          </a:p>
          <a:p>
            <a:pPr marL="457189" marR="0" lvl="0" indent="-457189" algn="l" defTabSz="457189" rtl="0" eaLnBrk="1" fontAlgn="auto" latinLnBrk="0" hangingPunct="1">
              <a:lnSpc>
                <a:spcPct val="100000"/>
              </a:lnSpc>
              <a:spcBef>
                <a:spcPts val="0"/>
              </a:spcBef>
              <a:spcAft>
                <a:spcPts val="800"/>
              </a:spcAft>
              <a:buClrTx/>
              <a:buSzTx/>
              <a:buFont typeface="Wingdings" panose="05000000000000000000" pitchFamily="2" charset="2"/>
              <a:buChar char="Ø"/>
              <a:tabLst/>
              <a:defRPr/>
            </a:pPr>
            <a:endParaRPr kumimoji="0" lang="en-US" sz="2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 name="Picture 2">
            <a:extLst>
              <a:ext uri="{FF2B5EF4-FFF2-40B4-BE49-F238E27FC236}">
                <a16:creationId xmlns:a16="http://schemas.microsoft.com/office/drawing/2014/main" id="{A6F4C119-BD85-7CFB-76B9-7EDAF67C4B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0429" y="700709"/>
            <a:ext cx="4093699" cy="545658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4EB6388-06EE-8241-EABB-302E81CDD182}"/>
              </a:ext>
            </a:extLst>
          </p:cNvPr>
          <p:cNvSpPr txBox="1">
            <a:spLocks/>
          </p:cNvSpPr>
          <p:nvPr/>
        </p:nvSpPr>
        <p:spPr>
          <a:xfrm>
            <a:off x="8969908" y="6246744"/>
            <a:ext cx="2149433" cy="258417"/>
          </a:xfrm>
          <a:prstGeom prst="rect">
            <a:avLst/>
          </a:prstGeom>
          <a:solidFill>
            <a:schemeClr val="tx1">
              <a:alpha val="40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ts val="1200"/>
              </a:spcBef>
              <a:spcAft>
                <a:spcPts val="1200"/>
              </a:spcAft>
              <a:buClrTx/>
              <a:buSzTx/>
              <a:buFontTx/>
              <a:buNone/>
              <a:tabLst/>
              <a:defRPr/>
            </a:pPr>
            <a:r>
              <a:rPr kumimoji="0" lang="en-US" sz="1100" b="0" i="1" u="none" strike="noStrike" kern="1200" cap="none" spc="0" normalizeH="0" baseline="0" noProof="0" dirty="0">
                <a:ln>
                  <a:noFill/>
                </a:ln>
                <a:solidFill>
                  <a:prstClr val="white"/>
                </a:solidFill>
                <a:effectLst/>
                <a:uLnTx/>
                <a:uFillTx/>
                <a:latin typeface="Calibri Light" panose="020F0302020204030204"/>
                <a:ea typeface="+mj-ea"/>
                <a:cs typeface="+mj-cs"/>
              </a:rPr>
              <a:t>Credit: Greg Pond, EPA Region 3</a:t>
            </a:r>
          </a:p>
        </p:txBody>
      </p:sp>
      <p:pic>
        <p:nvPicPr>
          <p:cNvPr id="8" name="Picture 2" descr="Image">
            <a:extLst>
              <a:ext uri="{FF2B5EF4-FFF2-40B4-BE49-F238E27FC236}">
                <a16:creationId xmlns:a16="http://schemas.microsoft.com/office/drawing/2014/main" id="{F90A8666-4C24-EDC5-A956-58932E690A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961861" y="3412297"/>
            <a:ext cx="4224130" cy="326314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55A34FEB-8936-FD04-220E-BA1514CB3F01}"/>
              </a:ext>
            </a:extLst>
          </p:cNvPr>
          <p:cNvSpPr>
            <a:spLocks noGrp="1"/>
          </p:cNvSpPr>
          <p:nvPr>
            <p:ph type="sldNum" sz="quarter" idx="12"/>
          </p:nvPr>
        </p:nvSpPr>
        <p:spPr/>
        <p:txBody>
          <a:bodyPr/>
          <a:lstStyle/>
          <a:p>
            <a:fld id="{C5EF2332-01BF-834F-8236-50238282D533}" type="slidenum">
              <a:rPr lang="en-US" smtClean="0"/>
              <a:t>8</a:t>
            </a:fld>
            <a:endParaRPr lang="en-US"/>
          </a:p>
        </p:txBody>
      </p:sp>
    </p:spTree>
    <p:extLst>
      <p:ext uri="{BB962C8B-B14F-4D97-AF65-F5344CB8AC3E}">
        <p14:creationId xmlns:p14="http://schemas.microsoft.com/office/powerpoint/2010/main" val="2150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705"/>
            <a:ext cx="10972800" cy="1143000"/>
          </a:xfrm>
        </p:spPr>
        <p:txBody>
          <a:bodyPr>
            <a:normAutofit/>
          </a:bodyPr>
          <a:lstStyle/>
          <a:p>
            <a:r>
              <a:rPr lang="en-US" sz="6000" b="1" dirty="0"/>
              <a:t>Outline</a:t>
            </a:r>
            <a:endParaRPr sz="4800" b="1" dirty="0"/>
          </a:p>
        </p:txBody>
      </p:sp>
      <p:sp>
        <p:nvSpPr>
          <p:cNvPr id="13" name="Content Placeholder 2">
            <a:extLst>
              <a:ext uri="{FF2B5EF4-FFF2-40B4-BE49-F238E27FC236}">
                <a16:creationId xmlns:a16="http://schemas.microsoft.com/office/drawing/2014/main" id="{D51E73E9-448A-17A1-5EE5-7BDF57998AEF}"/>
              </a:ext>
            </a:extLst>
          </p:cNvPr>
          <p:cNvSpPr txBox="1">
            <a:spLocks/>
          </p:cNvSpPr>
          <p:nvPr/>
        </p:nvSpPr>
        <p:spPr>
          <a:xfrm>
            <a:off x="597131" y="1313364"/>
            <a:ext cx="10985269" cy="4779324"/>
          </a:xfrm>
          <a:prstGeom prst="rect">
            <a:avLst/>
          </a:prstGeom>
        </p:spPr>
        <p:txBody>
          <a:bodyPr vert="horz" lIns="91440" tIns="45720" rIns="91440" bIns="45720" rtlCol="0">
            <a:normAutofit fontScale="92500"/>
          </a:bodyPr>
          <a:lstStyle>
            <a:lvl1pPr marL="457189" indent="-457189" algn="l" defTabSz="457189" rtl="0" eaLnBrk="1" latinLnBrk="0" hangingPunct="1">
              <a:spcBef>
                <a:spcPct val="20000"/>
              </a:spcBef>
              <a:buFont typeface="Arial"/>
              <a:buChar char="•"/>
              <a:defRPr sz="3200" kern="1200">
                <a:solidFill>
                  <a:schemeClr val="tx1"/>
                </a:solidFill>
                <a:latin typeface="+mn-lt"/>
                <a:ea typeface="+mn-ea"/>
                <a:cs typeface="+mn-cs"/>
              </a:defRPr>
            </a:lvl1pPr>
            <a:lvl2pPr marL="914377" indent="-457189" algn="l" defTabSz="457189" rtl="0" eaLnBrk="1" latinLnBrk="0" hangingPunct="1">
              <a:spcBef>
                <a:spcPct val="20000"/>
              </a:spcBef>
              <a:buFont typeface="Arial"/>
              <a:buChar char="–"/>
              <a:defRPr sz="2800" kern="1200">
                <a:solidFill>
                  <a:schemeClr val="tx1"/>
                </a:solidFill>
                <a:latin typeface="+mn-lt"/>
                <a:ea typeface="+mn-ea"/>
                <a:cs typeface="+mn-cs"/>
              </a:defRPr>
            </a:lvl2pPr>
            <a:lvl3pPr marL="1371566" indent="-457189" algn="l" defTabSz="457189" rtl="0" eaLnBrk="1" latinLnBrk="0" hangingPunct="1">
              <a:spcBef>
                <a:spcPct val="20000"/>
              </a:spcBef>
              <a:buFont typeface="Arial"/>
              <a:buChar char="•"/>
              <a:defRPr sz="2400" kern="1200">
                <a:solidFill>
                  <a:schemeClr val="tx1"/>
                </a:solidFill>
                <a:latin typeface="+mn-lt"/>
                <a:ea typeface="+mn-ea"/>
                <a:cs typeface="+mn-cs"/>
              </a:defRPr>
            </a:lvl3pPr>
            <a:lvl4pPr marL="1828754" indent="-457189" algn="l" defTabSz="457189" rtl="0" eaLnBrk="1" latinLnBrk="0" hangingPunct="1">
              <a:spcBef>
                <a:spcPct val="20000"/>
              </a:spcBef>
              <a:buFont typeface="Arial"/>
              <a:buChar char="–"/>
              <a:defRPr sz="2000" kern="1200">
                <a:solidFill>
                  <a:schemeClr val="tx1"/>
                </a:solidFill>
                <a:latin typeface="+mn-lt"/>
                <a:ea typeface="+mn-ea"/>
                <a:cs typeface="+mn-cs"/>
              </a:defRPr>
            </a:lvl4pPr>
            <a:lvl5pPr marL="2285943" indent="-457189" algn="l" defTabSz="457189" rtl="0" eaLnBrk="1" latinLnBrk="0" hangingPunct="1">
              <a:spcBef>
                <a:spcPct val="20000"/>
              </a:spcBef>
              <a:buFont typeface="Arial"/>
              <a:buChar char="»"/>
              <a:defRPr sz="2000" kern="1200">
                <a:solidFill>
                  <a:schemeClr val="tx1"/>
                </a:solidFill>
                <a:latin typeface="+mn-lt"/>
                <a:ea typeface="+mn-ea"/>
                <a:cs typeface="+mn-cs"/>
              </a:defRPr>
            </a:lvl5pPr>
            <a:lvl6pPr marL="2743131" indent="-457189" algn="l" defTabSz="457189" rtl="0" eaLnBrk="1" latinLnBrk="0" hangingPunct="1">
              <a:spcBef>
                <a:spcPct val="20000"/>
              </a:spcBef>
              <a:buFont typeface="Arial"/>
              <a:buChar char="•"/>
              <a:defRPr sz="2000" kern="1200">
                <a:solidFill>
                  <a:schemeClr val="tx1"/>
                </a:solidFill>
                <a:latin typeface="+mn-lt"/>
                <a:ea typeface="+mn-ea"/>
                <a:cs typeface="+mn-cs"/>
              </a:defRPr>
            </a:lvl6pPr>
            <a:lvl7pPr marL="3200320" indent="-457189" algn="l" defTabSz="457189" rtl="0" eaLnBrk="1" latinLnBrk="0" hangingPunct="1">
              <a:spcBef>
                <a:spcPct val="20000"/>
              </a:spcBef>
              <a:buFont typeface="Arial"/>
              <a:buChar char="•"/>
              <a:defRPr sz="2000" kern="1200">
                <a:solidFill>
                  <a:schemeClr val="tx1"/>
                </a:solidFill>
                <a:latin typeface="+mn-lt"/>
                <a:ea typeface="+mn-ea"/>
                <a:cs typeface="+mn-cs"/>
              </a:defRPr>
            </a:lvl7pPr>
            <a:lvl8pPr marL="3657509" indent="-457189" algn="l" defTabSz="457189" rtl="0" eaLnBrk="1" latinLnBrk="0" hangingPunct="1">
              <a:spcBef>
                <a:spcPct val="20000"/>
              </a:spcBef>
              <a:buFont typeface="Arial"/>
              <a:buChar char="•"/>
              <a:defRPr sz="2000" kern="1200">
                <a:solidFill>
                  <a:schemeClr val="tx1"/>
                </a:solidFill>
                <a:latin typeface="+mn-lt"/>
                <a:ea typeface="+mn-ea"/>
                <a:cs typeface="+mn-cs"/>
              </a:defRPr>
            </a:lvl8pPr>
            <a:lvl9pPr marL="4114697" indent="-457189"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200000"/>
              </a:lnSpc>
              <a:spcBef>
                <a:spcPts val="0"/>
              </a:spcBef>
              <a:spcAft>
                <a:spcPts val="800"/>
              </a:spcAft>
              <a:buFont typeface="Wingdings" panose="05000000000000000000" pitchFamily="2" charset="2"/>
              <a:buChar char="Ø"/>
            </a:pPr>
            <a:r>
              <a:rPr lang="en-US" sz="4000" b="1" dirty="0">
                <a:solidFill>
                  <a:schemeClr val="tx1">
                    <a:alpha val="25000"/>
                  </a:schemeClr>
                </a:solidFill>
              </a:rPr>
              <a:t>Background Information</a:t>
            </a:r>
          </a:p>
          <a:p>
            <a:pPr>
              <a:lnSpc>
                <a:spcPct val="200000"/>
              </a:lnSpc>
              <a:spcBef>
                <a:spcPts val="0"/>
              </a:spcBef>
              <a:spcAft>
                <a:spcPts val="800"/>
              </a:spcAft>
              <a:buFont typeface="Wingdings" panose="05000000000000000000" pitchFamily="2" charset="2"/>
              <a:buChar char="Ø"/>
            </a:pPr>
            <a:r>
              <a:rPr lang="en-US" sz="4000" b="1" dirty="0"/>
              <a:t>Initial phase of rapid urban development</a:t>
            </a:r>
          </a:p>
          <a:p>
            <a:pPr>
              <a:lnSpc>
                <a:spcPct val="200000"/>
              </a:lnSpc>
              <a:spcBef>
                <a:spcPts val="0"/>
              </a:spcBef>
              <a:spcAft>
                <a:spcPts val="800"/>
              </a:spcAft>
              <a:buFont typeface="Wingdings" panose="05000000000000000000" pitchFamily="2" charset="2"/>
              <a:buChar char="Ø"/>
            </a:pPr>
            <a:r>
              <a:rPr lang="en-US" sz="4000" b="1" dirty="0">
                <a:solidFill>
                  <a:schemeClr val="tx1">
                    <a:alpha val="25000"/>
                  </a:schemeClr>
                </a:solidFill>
              </a:rPr>
              <a:t>Continuing phase of urbanization</a:t>
            </a:r>
          </a:p>
          <a:p>
            <a:pPr>
              <a:lnSpc>
                <a:spcPct val="200000"/>
              </a:lnSpc>
              <a:spcBef>
                <a:spcPts val="0"/>
              </a:spcBef>
              <a:spcAft>
                <a:spcPts val="800"/>
              </a:spcAft>
              <a:buFont typeface="Wingdings" panose="05000000000000000000" pitchFamily="2" charset="2"/>
              <a:buChar char="Ø"/>
            </a:pPr>
            <a:r>
              <a:rPr lang="en-US" sz="4000" b="1" dirty="0">
                <a:solidFill>
                  <a:schemeClr val="tx1">
                    <a:alpha val="25000"/>
                  </a:schemeClr>
                </a:solidFill>
              </a:rPr>
              <a:t>Conclusion</a:t>
            </a:r>
          </a:p>
        </p:txBody>
      </p:sp>
      <p:sp>
        <p:nvSpPr>
          <p:cNvPr id="4" name="Slide Number Placeholder 3">
            <a:extLst>
              <a:ext uri="{FF2B5EF4-FFF2-40B4-BE49-F238E27FC236}">
                <a16:creationId xmlns:a16="http://schemas.microsoft.com/office/drawing/2014/main" id="{050ECA3C-901E-4F44-008D-749FE1BF93AA}"/>
              </a:ext>
            </a:extLst>
          </p:cNvPr>
          <p:cNvSpPr>
            <a:spLocks noGrp="1"/>
          </p:cNvSpPr>
          <p:nvPr>
            <p:ph type="sldNum" sz="quarter" idx="12"/>
          </p:nvPr>
        </p:nvSpPr>
        <p:spPr/>
        <p:txBody>
          <a:bodyPr/>
          <a:lstStyle/>
          <a:p>
            <a:fld id="{C5EF2332-01BF-834F-8236-50238282D533}" type="slidenum">
              <a:rPr lang="en-US" smtClean="0"/>
              <a:t>9</a:t>
            </a:fld>
            <a:endParaRPr lang="en-US"/>
          </a:p>
        </p:txBody>
      </p:sp>
    </p:spTree>
    <p:extLst>
      <p:ext uri="{BB962C8B-B14F-4D97-AF65-F5344CB8AC3E}">
        <p14:creationId xmlns:p14="http://schemas.microsoft.com/office/powerpoint/2010/main" val="557122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7545</TotalTime>
  <Words>3510</Words>
  <Application>Microsoft Office PowerPoint</Application>
  <PresentationFormat>Widescreen</PresentationFormat>
  <Paragraphs>678</Paragraphs>
  <Slides>70</Slides>
  <Notes>49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70</vt:i4>
      </vt:variant>
    </vt:vector>
  </HeadingPairs>
  <TitlesOfParts>
    <vt:vector size="83" baseType="lpstr">
      <vt:lpstr>Arial</vt:lpstr>
      <vt:lpstr>Calibri</vt:lpstr>
      <vt:lpstr>Calibri Light</vt:lpstr>
      <vt:lpstr>Cambria Math</vt:lpstr>
      <vt:lpstr>Google Sans</vt:lpstr>
      <vt:lpstr>noto_serif</vt:lpstr>
      <vt:lpstr>Roboto</vt:lpstr>
      <vt:lpstr>Times New Roman</vt:lpstr>
      <vt:lpstr>TimesNewRomanPS-BoldMT</vt:lpstr>
      <vt:lpstr>TimesNewRomanPSMT</vt:lpstr>
      <vt:lpstr>Wingdings</vt:lpstr>
      <vt:lpstr>Office Theme</vt:lpstr>
      <vt:lpstr>1_Office Theme</vt:lpstr>
      <vt:lpstr>Road salt: A likely driver of long-term benthic macroinvertebrate decline  in an urbanizing stream </vt:lpstr>
      <vt:lpstr>Outline</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1a. Increase in % developed land varied greatly among the four sub-watersheds.</vt:lpstr>
      <vt:lpstr>PowerPoint Presentation</vt:lpstr>
      <vt:lpstr>1b. Increases in specific conductance (SC) in sub-watersheds with high % ISA.</vt:lpstr>
      <vt:lpstr>1b. Increases in specific conductance (SC) in sub-watersheds with high % ISA.</vt:lpstr>
      <vt:lpstr>PowerPoint Presentation</vt:lpstr>
      <vt:lpstr>PowerPoint Presentation</vt:lpstr>
      <vt:lpstr>2. Benthic communities in 1987-1988 were distinct from those sampled in 2009. </vt:lpstr>
      <vt:lpstr>PowerPoint Presentation</vt:lpstr>
      <vt:lpstr>PowerPoint Presentation</vt:lpstr>
      <vt:lpstr>PowerPoint Presentation</vt:lpstr>
      <vt:lpstr>2. Benthic communities in 1987-1988 contained more sensitive taxa  than those sampled in 2009. </vt:lpstr>
      <vt:lpstr>PowerPoint Presentation</vt:lpstr>
      <vt:lpstr>PowerPoint Presentation</vt:lpstr>
      <vt:lpstr>2. Relative abundances of Chironomidae ↘, Oligochaeta ↘, and Hydropsychidae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1a. Percent developed land stabilized1 in two sub-watersheds  and slightly increased in the other two. </vt:lpstr>
      <vt:lpstr>1a. Percent developed land stabilized1 in two sub-watersheds  and slightly increased in the other two. </vt:lpstr>
      <vt:lpstr>1b. SC and ISC had a positive association.</vt:lpstr>
      <vt:lpstr>PowerPoint Presentation</vt:lpstr>
      <vt:lpstr>PowerPoint Presentation</vt:lpstr>
      <vt:lpstr>PowerPoint Presentation</vt:lpstr>
      <vt:lpstr>2. Assemblages from reference stations were distinct from others in urbanized sub-watersheds, which were different between before and after 2014.</vt:lpstr>
      <vt:lpstr>SMFs may not be effective  in reducing salt inputs into stream1,2</vt:lpstr>
      <vt:lpstr>PowerPoint Presentation</vt:lpstr>
      <vt:lpstr>PowerPoint Presentation</vt:lpstr>
      <vt:lpstr>Outline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Benthic MACROinvertebrates in the MACROscopic urban landscape: A long-term stressor response study</dc:title>
  <dc:creator>Nguyen Tien Anh Quach</dc:creator>
  <cp:lastModifiedBy>Quach, Nguyen Tien Anh</cp:lastModifiedBy>
  <cp:revision>83</cp:revision>
  <dcterms:created xsi:type="dcterms:W3CDTF">2023-04-07T18:16:15Z</dcterms:created>
  <dcterms:modified xsi:type="dcterms:W3CDTF">2023-08-22T13:56:58Z</dcterms:modified>
</cp:coreProperties>
</file>